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4630400" cy="8229600"/>
  <p:notesSz cx="8229600" cy="146304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664075" y="0"/>
            <a:ext cx="3565525" cy="733425"/>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3567112" cy="733425"/>
          </a:xfrm>
          <a:prstGeom prst="rect">
            <a:avLst/>
          </a:prstGeom>
        </p:spPr>
        <p:txBody>
          <a:bodyPr vert="horz" lIns="91440" tIns="45720" rIns="91440" bIns="45720" rtlCol="1"/>
          <a:lstStyle>
            <a:lvl1pPr algn="l">
              <a:defRPr sz="1200"/>
            </a:lvl1pPr>
          </a:lstStyle>
          <a:p>
            <a:fld id="{B9ECB7B8-DC4D-E240-A1F2-BE16A6D4A42E}" type="datetimeFigureOut">
              <a:rPr lang="ar-SA" smtClean="0"/>
              <a:t>1 جمادى الثانية، 1446</a:t>
            </a:fld>
            <a:endParaRPr lang="ar-SA"/>
          </a:p>
        </p:txBody>
      </p:sp>
      <p:sp>
        <p:nvSpPr>
          <p:cNvPr id="4" name="عنصر نائب لصورة الشريحة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822325" y="7040563"/>
            <a:ext cx="6584950" cy="5761037"/>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4664075" y="13896975"/>
            <a:ext cx="3565525" cy="733425"/>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13896975"/>
            <a:ext cx="3567112" cy="733425"/>
          </a:xfrm>
          <a:prstGeom prst="rect">
            <a:avLst/>
          </a:prstGeom>
        </p:spPr>
        <p:txBody>
          <a:bodyPr vert="horz" lIns="91440" tIns="45720" rIns="91440" bIns="45720" rtlCol="1" anchor="b"/>
          <a:lstStyle>
            <a:lvl1pPr algn="l">
              <a:defRPr sz="1200"/>
            </a:lvl1pPr>
          </a:lstStyle>
          <a:p>
            <a:fld id="{A2BEF089-740B-BA4F-B302-57EEF52745C3}" type="slidenum">
              <a:rPr lang="ar-SA" smtClean="0"/>
              <a:t>‹#›</a:t>
            </a:fld>
            <a:endParaRPr lang="ar-SA"/>
          </a:p>
        </p:txBody>
      </p:sp>
    </p:spTree>
    <p:extLst>
      <p:ext uri="{BB962C8B-B14F-4D97-AF65-F5344CB8AC3E}">
        <p14:creationId xmlns:p14="http://schemas.microsoft.com/office/powerpoint/2010/main" val="302729016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5" y="920697"/>
            <a:ext cx="7415927" cy="1552222"/>
          </a:xfrm>
          <a:prstGeom prst="rect">
            <a:avLst/>
          </a:prstGeom>
          <a:noFill/>
          <a:ln/>
        </p:spPr>
        <p:txBody>
          <a:bodyPr wrap="square" lIns="0" tIns="0" rIns="0" bIns="0" rtlCol="0" anchor="t"/>
          <a:lstStyle/>
          <a:p>
            <a:pPr marL="0" indent="0" algn="ctr">
              <a:lnSpc>
                <a:spcPts val="8350"/>
              </a:lnSpc>
              <a:buNone/>
            </a:pPr>
            <a:r>
              <a:rPr lang="en-US" sz="6700" dirty="0">
                <a:solidFill>
                  <a:srgbClr val="312F2B"/>
                </a:solidFill>
                <a:latin typeface="Gelasio" pitchFamily="34" charset="0"/>
                <a:ea typeface="Gelasio" pitchFamily="34" charset="-122"/>
                <a:cs typeface="Gelasio" pitchFamily="34" charset="-120"/>
              </a:rPr>
              <a:t>Smart Guard</a:t>
            </a:r>
            <a:endParaRPr lang="en-US" sz="6700" dirty="0"/>
          </a:p>
        </p:txBody>
      </p:sp>
      <p:pic>
        <p:nvPicPr>
          <p:cNvPr id="10" name="Image 0">
            <a:extLst>
              <a:ext uri="{FF2B5EF4-FFF2-40B4-BE49-F238E27FC236}">
                <a16:creationId xmlns:a16="http://schemas.microsoft.com/office/drawing/2014/main" id="{31705AF2-4353-D79E-8865-BABD14DA424B}"/>
              </a:ext>
            </a:extLst>
          </p:cNvPr>
          <p:cNvPicPr>
            <a:picLocks noChangeAspect="1"/>
          </p:cNvPicPr>
          <p:nvPr/>
        </p:nvPicPr>
        <p:blipFill>
          <a:blip r:embed="rId3"/>
          <a:stretch>
            <a:fillRect/>
          </a:stretch>
        </p:blipFill>
        <p:spPr>
          <a:xfrm>
            <a:off x="9144000" y="0"/>
            <a:ext cx="5486400" cy="8229600"/>
          </a:xfrm>
          <a:prstGeom prst="rect">
            <a:avLst/>
          </a:prstGeom>
        </p:spPr>
      </p:pic>
      <p:sp>
        <p:nvSpPr>
          <p:cNvPr id="12" name="Text 1">
            <a:extLst>
              <a:ext uri="{FF2B5EF4-FFF2-40B4-BE49-F238E27FC236}">
                <a16:creationId xmlns:a16="http://schemas.microsoft.com/office/drawing/2014/main" id="{3CCBECF7-F3A4-695A-E749-9AAA6C2F2CDC}"/>
              </a:ext>
            </a:extLst>
          </p:cNvPr>
          <p:cNvSpPr/>
          <p:nvPr/>
        </p:nvSpPr>
        <p:spPr>
          <a:xfrm>
            <a:off x="864033" y="2812160"/>
            <a:ext cx="7415927" cy="790099"/>
          </a:xfrm>
          <a:prstGeom prst="rect">
            <a:avLst/>
          </a:prstGeom>
          <a:noFill/>
          <a:ln/>
        </p:spPr>
        <p:txBody>
          <a:bodyPr wrap="square" lIns="0" tIns="0" rIns="0" bIns="0" rtlCol="0" anchor="t"/>
          <a:lstStyle/>
          <a:p>
            <a:pPr marL="0" indent="0" algn="ctr">
              <a:lnSpc>
                <a:spcPts val="3100"/>
              </a:lnSpc>
              <a:buNone/>
            </a:pPr>
            <a:endParaRPr lang="en-US" sz="2200" dirty="0"/>
          </a:p>
          <a:p>
            <a:pPr marL="0" indent="0" algn="ctr">
              <a:lnSpc>
                <a:spcPts val="3100"/>
              </a:lnSpc>
              <a:buNone/>
            </a:pPr>
            <a:r>
              <a:rPr lang="en-US" sz="2200" b="1" dirty="0"/>
              <a:t>BACHELOR OF CYBERSECURITY</a:t>
            </a:r>
          </a:p>
        </p:txBody>
      </p:sp>
      <p:sp>
        <p:nvSpPr>
          <p:cNvPr id="14" name="Text 1">
            <a:extLst>
              <a:ext uri="{FF2B5EF4-FFF2-40B4-BE49-F238E27FC236}">
                <a16:creationId xmlns:a16="http://schemas.microsoft.com/office/drawing/2014/main" id="{F00E8D5B-F9D7-8BF4-1857-D2CCA0822EEA}"/>
              </a:ext>
            </a:extLst>
          </p:cNvPr>
          <p:cNvSpPr/>
          <p:nvPr/>
        </p:nvSpPr>
        <p:spPr>
          <a:xfrm>
            <a:off x="864033" y="4176329"/>
            <a:ext cx="7415927" cy="790099"/>
          </a:xfrm>
          <a:prstGeom prst="rect">
            <a:avLst/>
          </a:prstGeom>
          <a:noFill/>
          <a:ln/>
        </p:spPr>
        <p:txBody>
          <a:bodyPr wrap="square" lIns="0" tIns="0" rIns="0" bIns="0" rtlCol="0" anchor="t"/>
          <a:lstStyle/>
          <a:p>
            <a:pPr marL="0" indent="0" algn="ctr">
              <a:lnSpc>
                <a:spcPts val="3100"/>
              </a:lnSpc>
              <a:buNone/>
            </a:pPr>
            <a:r>
              <a:rPr lang="en-US" sz="2200" b="1" dirty="0"/>
              <a:t>SUBMITTED BY</a:t>
            </a:r>
          </a:p>
          <a:p>
            <a:pPr marL="0" indent="0" algn="ctr">
              <a:lnSpc>
                <a:spcPts val="3100"/>
              </a:lnSpc>
              <a:buNone/>
            </a:pPr>
            <a:r>
              <a:rPr lang="en-US" sz="2200" dirty="0"/>
              <a:t>Almudaymigh, Abdulrahman</a:t>
            </a:r>
          </a:p>
          <a:p>
            <a:pPr marL="0" indent="0" algn="ctr">
              <a:lnSpc>
                <a:spcPts val="3100"/>
              </a:lnSpc>
              <a:buNone/>
            </a:pPr>
            <a:r>
              <a:rPr lang="en-US" sz="2200" dirty="0"/>
              <a:t>Alwarafi, Osama</a:t>
            </a:r>
          </a:p>
        </p:txBody>
      </p:sp>
      <p:sp>
        <p:nvSpPr>
          <p:cNvPr id="16" name="Text 1">
            <a:extLst>
              <a:ext uri="{FF2B5EF4-FFF2-40B4-BE49-F238E27FC236}">
                <a16:creationId xmlns:a16="http://schemas.microsoft.com/office/drawing/2014/main" id="{01799E05-13C7-4B91-B79C-430C82CCEBA1}"/>
              </a:ext>
            </a:extLst>
          </p:cNvPr>
          <p:cNvSpPr/>
          <p:nvPr/>
        </p:nvSpPr>
        <p:spPr>
          <a:xfrm>
            <a:off x="864032" y="5627729"/>
            <a:ext cx="7415927" cy="790099"/>
          </a:xfrm>
          <a:prstGeom prst="rect">
            <a:avLst/>
          </a:prstGeom>
          <a:noFill/>
          <a:ln/>
        </p:spPr>
        <p:txBody>
          <a:bodyPr wrap="square" lIns="0" tIns="0" rIns="0" bIns="0" rtlCol="0" anchor="t"/>
          <a:lstStyle/>
          <a:p>
            <a:pPr marL="0" indent="0" algn="ctr">
              <a:lnSpc>
                <a:spcPts val="3100"/>
              </a:lnSpc>
              <a:buNone/>
            </a:pPr>
            <a:endParaRPr lang="en-US" sz="2200" dirty="0"/>
          </a:p>
          <a:p>
            <a:pPr marL="0" indent="0" algn="ctr">
              <a:lnSpc>
                <a:spcPts val="3100"/>
              </a:lnSpc>
              <a:buNone/>
            </a:pPr>
            <a:r>
              <a:rPr lang="en-US" sz="2200" b="1" dirty="0"/>
              <a:t>SUPERVISED BY</a:t>
            </a:r>
          </a:p>
          <a:p>
            <a:pPr marL="0" indent="0" algn="ctr">
              <a:lnSpc>
                <a:spcPts val="3100"/>
              </a:lnSpc>
              <a:buNone/>
            </a:pPr>
            <a:r>
              <a:rPr lang="en-US" sz="2200" dirty="0"/>
              <a:t>Dr. Khalid-Alyousfi</a:t>
            </a:r>
          </a:p>
        </p:txBody>
      </p:sp>
      <p:sp>
        <p:nvSpPr>
          <p:cNvPr id="18" name="Text 1">
            <a:extLst>
              <a:ext uri="{FF2B5EF4-FFF2-40B4-BE49-F238E27FC236}">
                <a16:creationId xmlns:a16="http://schemas.microsoft.com/office/drawing/2014/main" id="{BF67ED27-C87C-7CC7-8893-529CACDB1DF8}"/>
              </a:ext>
            </a:extLst>
          </p:cNvPr>
          <p:cNvSpPr/>
          <p:nvPr/>
        </p:nvSpPr>
        <p:spPr>
          <a:xfrm>
            <a:off x="864034" y="2283872"/>
            <a:ext cx="7415927" cy="790099"/>
          </a:xfrm>
          <a:prstGeom prst="rect">
            <a:avLst/>
          </a:prstGeom>
          <a:noFill/>
          <a:ln/>
        </p:spPr>
        <p:txBody>
          <a:bodyPr wrap="square" lIns="0" tIns="0" rIns="0" bIns="0" rtlCol="0" anchor="t"/>
          <a:lstStyle/>
          <a:p>
            <a:pPr marL="0" indent="0" algn="ctr">
              <a:lnSpc>
                <a:spcPts val="3100"/>
              </a:lnSpc>
              <a:buNone/>
            </a:pPr>
            <a:r>
              <a:rPr lang="en-US" sz="2200" dirty="0"/>
              <a:t>Project presentation</a:t>
            </a:r>
            <a:endParaRPr lang="en-US" sz="2200" b="1" dirty="0"/>
          </a:p>
        </p:txBody>
      </p:sp>
    </p:spTree>
    <p:extLst>
      <p:ext uri="{BB962C8B-B14F-4D97-AF65-F5344CB8AC3E}">
        <p14:creationId xmlns:p14="http://schemas.microsoft.com/office/powerpoint/2010/main" val="917574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750755" y="1356893"/>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System Workflow</a:t>
            </a:r>
            <a:endParaRPr lang="en-US" sz="4450" dirty="0"/>
          </a:p>
        </p:txBody>
      </p:sp>
      <p:sp>
        <p:nvSpPr>
          <p:cNvPr id="4" name="Text 1"/>
          <p:cNvSpPr/>
          <p:nvPr/>
        </p:nvSpPr>
        <p:spPr>
          <a:xfrm>
            <a:off x="6750755" y="2559685"/>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Smart Guard system follows a structured workflow to detect and monitor aggressive behavior. It begins with a camera capturing the scene and sending data to the project code for analysis. If aggressive activity is detected and confirmed, an email alert is sent to the security team for appropriate action. This streamlined process ensures efficient and timely responses to potential threats.</a:t>
            </a:r>
            <a:endParaRPr lang="en-US" sz="1750" dirty="0"/>
          </a:p>
        </p:txBody>
      </p:sp>
      <p:pic>
        <p:nvPicPr>
          <p:cNvPr id="5" name="صورة 4">
            <a:extLst>
              <a:ext uri="{FF2B5EF4-FFF2-40B4-BE49-F238E27FC236}">
                <a16:creationId xmlns:a16="http://schemas.microsoft.com/office/drawing/2014/main" id="{5564CC8C-ADF6-8CAC-3806-12973AE66013}"/>
              </a:ext>
            </a:extLst>
          </p:cNvPr>
          <p:cNvPicPr>
            <a:picLocks noChangeAspect="1"/>
          </p:cNvPicPr>
          <p:nvPr/>
        </p:nvPicPr>
        <p:blipFill>
          <a:blip r:embed="rId3"/>
          <a:stretch>
            <a:fillRect/>
          </a:stretch>
        </p:blipFill>
        <p:spPr>
          <a:xfrm>
            <a:off x="246944" y="246944"/>
            <a:ext cx="6033246" cy="7690556"/>
          </a:xfrm>
          <a:prstGeom prst="rect">
            <a:avLst/>
          </a:prstGeom>
          <a:ln>
            <a:solidFill>
              <a:schemeClr val="bg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4245" y="491609"/>
            <a:ext cx="4459248" cy="557332"/>
          </a:xfrm>
          <a:prstGeom prst="rect">
            <a:avLst/>
          </a:prstGeom>
          <a:noFill/>
          <a:ln/>
        </p:spPr>
        <p:txBody>
          <a:bodyPr wrap="none" lIns="0" tIns="0" rIns="0" bIns="0" rtlCol="0" anchor="t"/>
          <a:lstStyle/>
          <a:p>
            <a:pPr marL="0" indent="0">
              <a:lnSpc>
                <a:spcPts val="4350"/>
              </a:lnSpc>
              <a:buNone/>
            </a:pPr>
            <a:r>
              <a:rPr lang="en-US" sz="3500" b="1" kern="0" spc="-105" dirty="0">
                <a:solidFill>
                  <a:srgbClr val="000000"/>
                </a:solidFill>
                <a:latin typeface="Inter Bold" pitchFamily="34" charset="0"/>
                <a:ea typeface="Inter Bold" pitchFamily="34" charset="-122"/>
                <a:cs typeface="Inter Bold" pitchFamily="34" charset="-120"/>
              </a:rPr>
              <a:t>Project Stages</a:t>
            </a:r>
            <a:endParaRPr lang="en-US" sz="3500" dirty="0"/>
          </a:p>
        </p:txBody>
      </p:sp>
      <p:sp>
        <p:nvSpPr>
          <p:cNvPr id="3" name="Shape 1"/>
          <p:cNvSpPr/>
          <p:nvPr/>
        </p:nvSpPr>
        <p:spPr>
          <a:xfrm>
            <a:off x="7303770" y="1405652"/>
            <a:ext cx="22860" cy="6332339"/>
          </a:xfrm>
          <a:prstGeom prst="roundRect">
            <a:avLst>
              <a:gd name="adj" fmla="val 327718"/>
            </a:avLst>
          </a:prstGeom>
          <a:solidFill>
            <a:srgbClr val="C0C1D7"/>
          </a:solidFill>
          <a:ln/>
        </p:spPr>
      </p:sp>
      <p:sp>
        <p:nvSpPr>
          <p:cNvPr id="4" name="Shape 2"/>
          <p:cNvSpPr/>
          <p:nvPr/>
        </p:nvSpPr>
        <p:spPr>
          <a:xfrm>
            <a:off x="6513195" y="1795463"/>
            <a:ext cx="624245" cy="22860"/>
          </a:xfrm>
          <a:prstGeom prst="roundRect">
            <a:avLst>
              <a:gd name="adj" fmla="val 327718"/>
            </a:avLst>
          </a:prstGeom>
          <a:solidFill>
            <a:srgbClr val="C0C1D7"/>
          </a:solidFill>
          <a:ln/>
        </p:spPr>
      </p:sp>
      <p:sp>
        <p:nvSpPr>
          <p:cNvPr id="5" name="Shape 3"/>
          <p:cNvSpPr/>
          <p:nvPr/>
        </p:nvSpPr>
        <p:spPr>
          <a:xfrm>
            <a:off x="7114580" y="1606272"/>
            <a:ext cx="401241" cy="401241"/>
          </a:xfrm>
          <a:prstGeom prst="roundRect">
            <a:avLst>
              <a:gd name="adj" fmla="val 18671"/>
            </a:avLst>
          </a:prstGeom>
          <a:solidFill>
            <a:srgbClr val="DADBF1"/>
          </a:solidFill>
          <a:ln w="7620">
            <a:solidFill>
              <a:srgbClr val="C0C1D7"/>
            </a:solidFill>
            <a:prstDash val="solid"/>
          </a:ln>
        </p:spPr>
      </p:sp>
      <p:sp>
        <p:nvSpPr>
          <p:cNvPr id="6" name="Text 4"/>
          <p:cNvSpPr/>
          <p:nvPr/>
        </p:nvSpPr>
        <p:spPr>
          <a:xfrm>
            <a:off x="7261503" y="1673066"/>
            <a:ext cx="107394"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1</a:t>
            </a:r>
            <a:endParaRPr lang="en-US" sz="2100" dirty="0"/>
          </a:p>
        </p:txBody>
      </p:sp>
      <p:sp>
        <p:nvSpPr>
          <p:cNvPr id="7" name="Text 5"/>
          <p:cNvSpPr/>
          <p:nvPr/>
        </p:nvSpPr>
        <p:spPr>
          <a:xfrm>
            <a:off x="4104680" y="1584008"/>
            <a:ext cx="2229564" cy="278725"/>
          </a:xfrm>
          <a:prstGeom prst="rect">
            <a:avLst/>
          </a:prstGeom>
          <a:noFill/>
          <a:ln/>
        </p:spPr>
        <p:txBody>
          <a:bodyPr wrap="none" lIns="0" tIns="0" rIns="0" bIns="0" rtlCol="0" anchor="t"/>
          <a:lstStyle/>
          <a:p>
            <a:pPr marL="0" indent="0" algn="r">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Model Selection</a:t>
            </a:r>
            <a:endParaRPr lang="en-US" sz="1750" dirty="0"/>
          </a:p>
        </p:txBody>
      </p:sp>
      <p:sp>
        <p:nvSpPr>
          <p:cNvPr id="8" name="Text 6"/>
          <p:cNvSpPr/>
          <p:nvPr/>
        </p:nvSpPr>
        <p:spPr>
          <a:xfrm>
            <a:off x="624245" y="1969651"/>
            <a:ext cx="5709999" cy="570548"/>
          </a:xfrm>
          <a:prstGeom prst="rect">
            <a:avLst/>
          </a:prstGeom>
          <a:noFill/>
          <a:ln/>
        </p:spPr>
        <p:txBody>
          <a:bodyPr wrap="square" lIns="0" tIns="0" rIns="0" bIns="0" rtlCol="0" anchor="t"/>
          <a:lstStyle/>
          <a:p>
            <a:pPr marL="0" indent="0" algn="r">
              <a:lnSpc>
                <a:spcPts val="2200"/>
              </a:lnSpc>
              <a:buNone/>
            </a:pPr>
            <a:r>
              <a:rPr lang="en-US" sz="1400" kern="0" spc="-28" dirty="0">
                <a:solidFill>
                  <a:srgbClr val="272525"/>
                </a:solidFill>
                <a:latin typeface="Inter" pitchFamily="34" charset="0"/>
                <a:ea typeface="Inter" pitchFamily="34" charset="-122"/>
                <a:cs typeface="Inter" pitchFamily="34" charset="-120"/>
              </a:rPr>
              <a:t>Researched and selected the I3D model for detecting aggressive behavior.</a:t>
            </a:r>
            <a:endParaRPr lang="en-US" sz="1400" dirty="0"/>
          </a:p>
        </p:txBody>
      </p:sp>
      <p:sp>
        <p:nvSpPr>
          <p:cNvPr id="9" name="Shape 7"/>
          <p:cNvSpPr/>
          <p:nvPr/>
        </p:nvSpPr>
        <p:spPr>
          <a:xfrm>
            <a:off x="7492960" y="2687241"/>
            <a:ext cx="624245" cy="22860"/>
          </a:xfrm>
          <a:prstGeom prst="roundRect">
            <a:avLst>
              <a:gd name="adj" fmla="val 327718"/>
            </a:avLst>
          </a:prstGeom>
          <a:solidFill>
            <a:srgbClr val="C0C1D7"/>
          </a:solidFill>
          <a:ln/>
        </p:spPr>
      </p:sp>
      <p:sp>
        <p:nvSpPr>
          <p:cNvPr id="10" name="Shape 8"/>
          <p:cNvSpPr/>
          <p:nvPr/>
        </p:nvSpPr>
        <p:spPr>
          <a:xfrm>
            <a:off x="7114580" y="2498050"/>
            <a:ext cx="401241" cy="401241"/>
          </a:xfrm>
          <a:prstGeom prst="roundRect">
            <a:avLst>
              <a:gd name="adj" fmla="val 18671"/>
            </a:avLst>
          </a:prstGeom>
          <a:solidFill>
            <a:srgbClr val="DADBF1"/>
          </a:solidFill>
          <a:ln w="7620">
            <a:solidFill>
              <a:srgbClr val="C0C1D7"/>
            </a:solidFill>
            <a:prstDash val="solid"/>
          </a:ln>
        </p:spPr>
      </p:sp>
      <p:sp>
        <p:nvSpPr>
          <p:cNvPr id="11" name="Text 9"/>
          <p:cNvSpPr/>
          <p:nvPr/>
        </p:nvSpPr>
        <p:spPr>
          <a:xfrm>
            <a:off x="7234952" y="2564844"/>
            <a:ext cx="160496"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2" name="Text 10"/>
          <p:cNvSpPr/>
          <p:nvPr/>
        </p:nvSpPr>
        <p:spPr>
          <a:xfrm>
            <a:off x="8296156" y="2475786"/>
            <a:ext cx="2229564" cy="278725"/>
          </a:xfrm>
          <a:prstGeom prst="rect">
            <a:avLst/>
          </a:prstGeom>
          <a:noFill/>
          <a:ln/>
        </p:spPr>
        <p:txBody>
          <a:bodyPr wrap="none" lIns="0" tIns="0" rIns="0" bIns="0" rtlCol="0" anchor="t"/>
          <a:lstStyle/>
          <a:p>
            <a:pPr marL="0" indent="0" algn="l">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Incident Logging</a:t>
            </a:r>
            <a:endParaRPr lang="en-US" sz="1750" dirty="0"/>
          </a:p>
        </p:txBody>
      </p:sp>
      <p:sp>
        <p:nvSpPr>
          <p:cNvPr id="13" name="Text 11"/>
          <p:cNvSpPr/>
          <p:nvPr/>
        </p:nvSpPr>
        <p:spPr>
          <a:xfrm>
            <a:off x="8296156" y="2861429"/>
            <a:ext cx="5709999" cy="285274"/>
          </a:xfrm>
          <a:prstGeom prst="rect">
            <a:avLst/>
          </a:prstGeom>
          <a:noFill/>
          <a:ln/>
        </p:spPr>
        <p:txBody>
          <a:bodyPr wrap="none" lIns="0" tIns="0" rIns="0" bIns="0" rtlCol="0" anchor="t"/>
          <a:lstStyle/>
          <a:p>
            <a:pPr marL="0" indent="0" algn="l">
              <a:lnSpc>
                <a:spcPts val="2200"/>
              </a:lnSpc>
              <a:buNone/>
            </a:pPr>
            <a:r>
              <a:rPr lang="en-US" sz="1400" kern="0" spc="-28" dirty="0">
                <a:solidFill>
                  <a:srgbClr val="272525"/>
                </a:solidFill>
                <a:latin typeface="Inter" pitchFamily="34" charset="0"/>
                <a:ea typeface="Inter" pitchFamily="34" charset="-122"/>
                <a:cs typeface="Inter" pitchFamily="34" charset="-120"/>
              </a:rPr>
              <a:t>Developed code to log detected incidents in a CSV file.</a:t>
            </a:r>
            <a:endParaRPr lang="en-US" sz="1400" dirty="0"/>
          </a:p>
        </p:txBody>
      </p:sp>
      <p:sp>
        <p:nvSpPr>
          <p:cNvPr id="14" name="Shape 12"/>
          <p:cNvSpPr/>
          <p:nvPr/>
        </p:nvSpPr>
        <p:spPr>
          <a:xfrm>
            <a:off x="6513195" y="3489841"/>
            <a:ext cx="624245" cy="22860"/>
          </a:xfrm>
          <a:prstGeom prst="roundRect">
            <a:avLst>
              <a:gd name="adj" fmla="val 327718"/>
            </a:avLst>
          </a:prstGeom>
          <a:solidFill>
            <a:srgbClr val="C0C1D7"/>
          </a:solidFill>
          <a:ln/>
        </p:spPr>
      </p:sp>
      <p:sp>
        <p:nvSpPr>
          <p:cNvPr id="15" name="Shape 13"/>
          <p:cNvSpPr/>
          <p:nvPr/>
        </p:nvSpPr>
        <p:spPr>
          <a:xfrm>
            <a:off x="7114580" y="3300651"/>
            <a:ext cx="401241" cy="401241"/>
          </a:xfrm>
          <a:prstGeom prst="roundRect">
            <a:avLst>
              <a:gd name="adj" fmla="val 18671"/>
            </a:avLst>
          </a:prstGeom>
          <a:solidFill>
            <a:srgbClr val="DADBF1"/>
          </a:solidFill>
          <a:ln w="7620">
            <a:solidFill>
              <a:srgbClr val="C0C1D7"/>
            </a:solidFill>
            <a:prstDash val="solid"/>
          </a:ln>
        </p:spPr>
      </p:sp>
      <p:sp>
        <p:nvSpPr>
          <p:cNvPr id="16" name="Text 14"/>
          <p:cNvSpPr/>
          <p:nvPr/>
        </p:nvSpPr>
        <p:spPr>
          <a:xfrm>
            <a:off x="7232809" y="3367445"/>
            <a:ext cx="164783"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7" name="Text 15"/>
          <p:cNvSpPr/>
          <p:nvPr/>
        </p:nvSpPr>
        <p:spPr>
          <a:xfrm>
            <a:off x="4104680" y="3278386"/>
            <a:ext cx="2229564" cy="278725"/>
          </a:xfrm>
          <a:prstGeom prst="rect">
            <a:avLst/>
          </a:prstGeom>
          <a:noFill/>
          <a:ln/>
        </p:spPr>
        <p:txBody>
          <a:bodyPr wrap="none" lIns="0" tIns="0" rIns="0" bIns="0" rtlCol="0" anchor="t"/>
          <a:lstStyle/>
          <a:p>
            <a:pPr marL="0" indent="0" algn="r">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Image Capture</a:t>
            </a:r>
            <a:endParaRPr lang="en-US" sz="1750" dirty="0"/>
          </a:p>
        </p:txBody>
      </p:sp>
      <p:sp>
        <p:nvSpPr>
          <p:cNvPr id="18" name="Text 16"/>
          <p:cNvSpPr/>
          <p:nvPr/>
        </p:nvSpPr>
        <p:spPr>
          <a:xfrm>
            <a:off x="624245" y="3664029"/>
            <a:ext cx="5709999" cy="285274"/>
          </a:xfrm>
          <a:prstGeom prst="rect">
            <a:avLst/>
          </a:prstGeom>
          <a:noFill/>
          <a:ln/>
        </p:spPr>
        <p:txBody>
          <a:bodyPr wrap="none" lIns="0" tIns="0" rIns="0" bIns="0" rtlCol="0" anchor="t"/>
          <a:lstStyle/>
          <a:p>
            <a:pPr marL="0" indent="0" algn="r">
              <a:lnSpc>
                <a:spcPts val="2200"/>
              </a:lnSpc>
              <a:buNone/>
            </a:pPr>
            <a:r>
              <a:rPr lang="en-US" sz="1400" kern="0" spc="-28" dirty="0">
                <a:solidFill>
                  <a:srgbClr val="272525"/>
                </a:solidFill>
                <a:latin typeface="Inter" pitchFamily="34" charset="0"/>
                <a:ea typeface="Inter" pitchFamily="34" charset="-122"/>
                <a:cs typeface="Inter" pitchFamily="34" charset="-120"/>
              </a:rPr>
              <a:t>Created code to save images of aggressive events.</a:t>
            </a:r>
            <a:endParaRPr lang="en-US" sz="1400" dirty="0"/>
          </a:p>
        </p:txBody>
      </p:sp>
      <p:sp>
        <p:nvSpPr>
          <p:cNvPr id="19" name="Shape 17"/>
          <p:cNvSpPr/>
          <p:nvPr/>
        </p:nvSpPr>
        <p:spPr>
          <a:xfrm>
            <a:off x="7492960" y="4292560"/>
            <a:ext cx="624245" cy="22860"/>
          </a:xfrm>
          <a:prstGeom prst="roundRect">
            <a:avLst>
              <a:gd name="adj" fmla="val 327718"/>
            </a:avLst>
          </a:prstGeom>
          <a:solidFill>
            <a:srgbClr val="C0C1D7"/>
          </a:solidFill>
          <a:ln/>
        </p:spPr>
      </p:sp>
      <p:sp>
        <p:nvSpPr>
          <p:cNvPr id="20" name="Shape 18"/>
          <p:cNvSpPr/>
          <p:nvPr/>
        </p:nvSpPr>
        <p:spPr>
          <a:xfrm>
            <a:off x="7114580" y="4103370"/>
            <a:ext cx="401241" cy="401241"/>
          </a:xfrm>
          <a:prstGeom prst="roundRect">
            <a:avLst>
              <a:gd name="adj" fmla="val 18671"/>
            </a:avLst>
          </a:prstGeom>
          <a:solidFill>
            <a:srgbClr val="DADBF1"/>
          </a:solidFill>
          <a:ln w="7620">
            <a:solidFill>
              <a:srgbClr val="C0C1D7"/>
            </a:solidFill>
            <a:prstDash val="solid"/>
          </a:ln>
        </p:spPr>
      </p:sp>
      <p:sp>
        <p:nvSpPr>
          <p:cNvPr id="21" name="Text 19"/>
          <p:cNvSpPr/>
          <p:nvPr/>
        </p:nvSpPr>
        <p:spPr>
          <a:xfrm>
            <a:off x="7228642" y="4170164"/>
            <a:ext cx="172998"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4</a:t>
            </a:r>
            <a:endParaRPr lang="en-US" sz="2100" dirty="0"/>
          </a:p>
        </p:txBody>
      </p:sp>
      <p:sp>
        <p:nvSpPr>
          <p:cNvPr id="22" name="Text 20"/>
          <p:cNvSpPr/>
          <p:nvPr/>
        </p:nvSpPr>
        <p:spPr>
          <a:xfrm>
            <a:off x="8296156" y="4081105"/>
            <a:ext cx="2229564" cy="278725"/>
          </a:xfrm>
          <a:prstGeom prst="rect">
            <a:avLst/>
          </a:prstGeom>
          <a:noFill/>
          <a:ln/>
        </p:spPr>
        <p:txBody>
          <a:bodyPr wrap="none" lIns="0" tIns="0" rIns="0" bIns="0" rtlCol="0" anchor="t"/>
          <a:lstStyle/>
          <a:p>
            <a:pPr marL="0" indent="0" algn="l">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Color-Coded Framing</a:t>
            </a:r>
            <a:endParaRPr lang="en-US" sz="1750" dirty="0"/>
          </a:p>
        </p:txBody>
      </p:sp>
      <p:sp>
        <p:nvSpPr>
          <p:cNvPr id="23" name="Text 21"/>
          <p:cNvSpPr/>
          <p:nvPr/>
        </p:nvSpPr>
        <p:spPr>
          <a:xfrm>
            <a:off x="8296156" y="4466749"/>
            <a:ext cx="5709999" cy="285274"/>
          </a:xfrm>
          <a:prstGeom prst="rect">
            <a:avLst/>
          </a:prstGeom>
          <a:noFill/>
          <a:ln/>
        </p:spPr>
        <p:txBody>
          <a:bodyPr wrap="none" lIns="0" tIns="0" rIns="0" bIns="0" rtlCol="0" anchor="t"/>
          <a:lstStyle/>
          <a:p>
            <a:pPr marL="0" indent="0" algn="l">
              <a:lnSpc>
                <a:spcPts val="2200"/>
              </a:lnSpc>
              <a:buNone/>
            </a:pPr>
            <a:r>
              <a:rPr lang="en-US" sz="1400" kern="0" spc="-28" dirty="0">
                <a:solidFill>
                  <a:srgbClr val="272525"/>
                </a:solidFill>
                <a:latin typeface="Inter" pitchFamily="34" charset="0"/>
                <a:ea typeface="Inter" pitchFamily="34" charset="-122"/>
                <a:cs typeface="Inter" pitchFamily="34" charset="-120"/>
              </a:rPr>
              <a:t>Implemented a system to visually indicate detected behaviors.</a:t>
            </a:r>
            <a:endParaRPr lang="en-US" sz="1400" dirty="0"/>
          </a:p>
        </p:txBody>
      </p:sp>
      <p:sp>
        <p:nvSpPr>
          <p:cNvPr id="24" name="Shape 22"/>
          <p:cNvSpPr/>
          <p:nvPr/>
        </p:nvSpPr>
        <p:spPr>
          <a:xfrm>
            <a:off x="6513195" y="5095280"/>
            <a:ext cx="624245" cy="22860"/>
          </a:xfrm>
          <a:prstGeom prst="roundRect">
            <a:avLst>
              <a:gd name="adj" fmla="val 327718"/>
            </a:avLst>
          </a:prstGeom>
          <a:solidFill>
            <a:srgbClr val="C0C1D7"/>
          </a:solidFill>
          <a:ln/>
        </p:spPr>
      </p:sp>
      <p:sp>
        <p:nvSpPr>
          <p:cNvPr id="25" name="Shape 23"/>
          <p:cNvSpPr/>
          <p:nvPr/>
        </p:nvSpPr>
        <p:spPr>
          <a:xfrm>
            <a:off x="7114580" y="4906089"/>
            <a:ext cx="401241" cy="401241"/>
          </a:xfrm>
          <a:prstGeom prst="roundRect">
            <a:avLst>
              <a:gd name="adj" fmla="val 18671"/>
            </a:avLst>
          </a:prstGeom>
          <a:solidFill>
            <a:srgbClr val="DADBF1"/>
          </a:solidFill>
          <a:ln w="7620">
            <a:solidFill>
              <a:srgbClr val="C0C1D7"/>
            </a:solidFill>
            <a:prstDash val="solid"/>
          </a:ln>
        </p:spPr>
      </p:sp>
      <p:sp>
        <p:nvSpPr>
          <p:cNvPr id="26" name="Text 24"/>
          <p:cNvSpPr/>
          <p:nvPr/>
        </p:nvSpPr>
        <p:spPr>
          <a:xfrm>
            <a:off x="7235904" y="4972883"/>
            <a:ext cx="158472"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5</a:t>
            </a:r>
            <a:endParaRPr lang="en-US" sz="2100" dirty="0"/>
          </a:p>
        </p:txBody>
      </p:sp>
      <p:sp>
        <p:nvSpPr>
          <p:cNvPr id="27" name="Text 25"/>
          <p:cNvSpPr/>
          <p:nvPr/>
        </p:nvSpPr>
        <p:spPr>
          <a:xfrm>
            <a:off x="4104680" y="4883825"/>
            <a:ext cx="2229564" cy="278725"/>
          </a:xfrm>
          <a:prstGeom prst="rect">
            <a:avLst/>
          </a:prstGeom>
          <a:noFill/>
          <a:ln/>
        </p:spPr>
        <p:txBody>
          <a:bodyPr wrap="none" lIns="0" tIns="0" rIns="0" bIns="0" rtlCol="0" anchor="t"/>
          <a:lstStyle/>
          <a:p>
            <a:pPr marL="0" indent="0" algn="r">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Audio Alerts</a:t>
            </a:r>
            <a:endParaRPr lang="en-US" sz="1750" dirty="0"/>
          </a:p>
        </p:txBody>
      </p:sp>
      <p:sp>
        <p:nvSpPr>
          <p:cNvPr id="28" name="Text 26"/>
          <p:cNvSpPr/>
          <p:nvPr/>
        </p:nvSpPr>
        <p:spPr>
          <a:xfrm>
            <a:off x="624245" y="5269468"/>
            <a:ext cx="5709999" cy="285274"/>
          </a:xfrm>
          <a:prstGeom prst="rect">
            <a:avLst/>
          </a:prstGeom>
          <a:noFill/>
          <a:ln/>
        </p:spPr>
        <p:txBody>
          <a:bodyPr wrap="none" lIns="0" tIns="0" rIns="0" bIns="0" rtlCol="0" anchor="t"/>
          <a:lstStyle/>
          <a:p>
            <a:pPr marL="0" indent="0" algn="r">
              <a:lnSpc>
                <a:spcPts val="2200"/>
              </a:lnSpc>
              <a:buNone/>
            </a:pPr>
            <a:r>
              <a:rPr lang="en-US" sz="1400" kern="0" spc="-28" dirty="0">
                <a:solidFill>
                  <a:srgbClr val="272525"/>
                </a:solidFill>
                <a:latin typeface="Inter" pitchFamily="34" charset="0"/>
                <a:ea typeface="Inter" pitchFamily="34" charset="-122"/>
                <a:cs typeface="Inter" pitchFamily="34" charset="-120"/>
              </a:rPr>
              <a:t>Integrated audio warnings for detected aggressive behavior.</a:t>
            </a:r>
            <a:endParaRPr lang="en-US" sz="1400" dirty="0"/>
          </a:p>
        </p:txBody>
      </p:sp>
      <p:sp>
        <p:nvSpPr>
          <p:cNvPr id="29" name="Shape 27"/>
          <p:cNvSpPr/>
          <p:nvPr/>
        </p:nvSpPr>
        <p:spPr>
          <a:xfrm>
            <a:off x="7492960" y="5897999"/>
            <a:ext cx="624245" cy="22860"/>
          </a:xfrm>
          <a:prstGeom prst="roundRect">
            <a:avLst>
              <a:gd name="adj" fmla="val 327718"/>
            </a:avLst>
          </a:prstGeom>
          <a:solidFill>
            <a:srgbClr val="C0C1D7"/>
          </a:solidFill>
          <a:ln/>
        </p:spPr>
      </p:sp>
      <p:sp>
        <p:nvSpPr>
          <p:cNvPr id="30" name="Shape 28"/>
          <p:cNvSpPr/>
          <p:nvPr/>
        </p:nvSpPr>
        <p:spPr>
          <a:xfrm>
            <a:off x="7114580" y="5708809"/>
            <a:ext cx="401241" cy="401241"/>
          </a:xfrm>
          <a:prstGeom prst="roundRect">
            <a:avLst>
              <a:gd name="adj" fmla="val 18671"/>
            </a:avLst>
          </a:prstGeom>
          <a:solidFill>
            <a:srgbClr val="DADBF1"/>
          </a:solidFill>
          <a:ln w="7620">
            <a:solidFill>
              <a:srgbClr val="C0C1D7"/>
            </a:solidFill>
            <a:prstDash val="solid"/>
          </a:ln>
        </p:spPr>
      </p:sp>
      <p:sp>
        <p:nvSpPr>
          <p:cNvPr id="31" name="Text 29"/>
          <p:cNvSpPr/>
          <p:nvPr/>
        </p:nvSpPr>
        <p:spPr>
          <a:xfrm>
            <a:off x="7232333" y="5775603"/>
            <a:ext cx="165735"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6</a:t>
            </a:r>
            <a:endParaRPr lang="en-US" sz="2100" dirty="0"/>
          </a:p>
        </p:txBody>
      </p:sp>
      <p:sp>
        <p:nvSpPr>
          <p:cNvPr id="32" name="Text 30"/>
          <p:cNvSpPr/>
          <p:nvPr/>
        </p:nvSpPr>
        <p:spPr>
          <a:xfrm>
            <a:off x="8296156" y="5686544"/>
            <a:ext cx="2229564" cy="278725"/>
          </a:xfrm>
          <a:prstGeom prst="rect">
            <a:avLst/>
          </a:prstGeom>
          <a:noFill/>
          <a:ln/>
        </p:spPr>
        <p:txBody>
          <a:bodyPr wrap="none" lIns="0" tIns="0" rIns="0" bIns="0" rtlCol="0" anchor="t"/>
          <a:lstStyle/>
          <a:p>
            <a:pPr marL="0" indent="0" algn="l">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Email Notifications</a:t>
            </a:r>
            <a:endParaRPr lang="en-US" sz="1750" dirty="0"/>
          </a:p>
        </p:txBody>
      </p:sp>
      <p:sp>
        <p:nvSpPr>
          <p:cNvPr id="33" name="Text 31"/>
          <p:cNvSpPr/>
          <p:nvPr/>
        </p:nvSpPr>
        <p:spPr>
          <a:xfrm>
            <a:off x="8296156" y="6072188"/>
            <a:ext cx="5709999" cy="285274"/>
          </a:xfrm>
          <a:prstGeom prst="rect">
            <a:avLst/>
          </a:prstGeom>
          <a:noFill/>
          <a:ln/>
        </p:spPr>
        <p:txBody>
          <a:bodyPr wrap="none" lIns="0" tIns="0" rIns="0" bIns="0" rtlCol="0" anchor="t"/>
          <a:lstStyle/>
          <a:p>
            <a:pPr marL="0" indent="0" algn="l">
              <a:lnSpc>
                <a:spcPts val="2200"/>
              </a:lnSpc>
              <a:buNone/>
            </a:pPr>
            <a:r>
              <a:rPr lang="en-US" sz="1400" kern="0" spc="-28" dirty="0">
                <a:solidFill>
                  <a:srgbClr val="272525"/>
                </a:solidFill>
                <a:latin typeface="Inter" pitchFamily="34" charset="0"/>
                <a:ea typeface="Inter" pitchFamily="34" charset="-122"/>
                <a:cs typeface="Inter" pitchFamily="34" charset="-120"/>
              </a:rPr>
              <a:t>Configured immediate email alerts for detected actions.</a:t>
            </a:r>
            <a:endParaRPr lang="en-US" sz="1400" dirty="0"/>
          </a:p>
        </p:txBody>
      </p:sp>
      <p:sp>
        <p:nvSpPr>
          <p:cNvPr id="34" name="Shape 32"/>
          <p:cNvSpPr/>
          <p:nvPr/>
        </p:nvSpPr>
        <p:spPr>
          <a:xfrm>
            <a:off x="6513195" y="6700718"/>
            <a:ext cx="624245" cy="22860"/>
          </a:xfrm>
          <a:prstGeom prst="roundRect">
            <a:avLst>
              <a:gd name="adj" fmla="val 327718"/>
            </a:avLst>
          </a:prstGeom>
          <a:solidFill>
            <a:srgbClr val="C0C1D7"/>
          </a:solidFill>
          <a:ln/>
        </p:spPr>
      </p:sp>
      <p:sp>
        <p:nvSpPr>
          <p:cNvPr id="35" name="Shape 33"/>
          <p:cNvSpPr/>
          <p:nvPr/>
        </p:nvSpPr>
        <p:spPr>
          <a:xfrm>
            <a:off x="7114580" y="6511528"/>
            <a:ext cx="401241" cy="401241"/>
          </a:xfrm>
          <a:prstGeom prst="roundRect">
            <a:avLst>
              <a:gd name="adj" fmla="val 18671"/>
            </a:avLst>
          </a:prstGeom>
          <a:solidFill>
            <a:srgbClr val="DADBF1"/>
          </a:solidFill>
          <a:ln w="7620">
            <a:solidFill>
              <a:srgbClr val="C0C1D7"/>
            </a:solidFill>
            <a:prstDash val="solid"/>
          </a:ln>
        </p:spPr>
      </p:sp>
      <p:sp>
        <p:nvSpPr>
          <p:cNvPr id="36" name="Text 34"/>
          <p:cNvSpPr/>
          <p:nvPr/>
        </p:nvSpPr>
        <p:spPr>
          <a:xfrm>
            <a:off x="7241381" y="6578322"/>
            <a:ext cx="147637" cy="267533"/>
          </a:xfrm>
          <a:prstGeom prst="rect">
            <a:avLst/>
          </a:prstGeom>
          <a:noFill/>
          <a:ln/>
        </p:spPr>
        <p:txBody>
          <a:bodyPr wrap="none" lIns="0" tIns="0" rIns="0" bIns="0" rtlCol="0" anchor="t"/>
          <a:lstStyle/>
          <a:p>
            <a:pPr marL="0" indent="0" algn="ctr">
              <a:lnSpc>
                <a:spcPts val="2100"/>
              </a:lnSpc>
              <a:buNone/>
            </a:pPr>
            <a:r>
              <a:rPr lang="en-US" sz="2100" b="1" kern="0" spc="-63" dirty="0">
                <a:solidFill>
                  <a:srgbClr val="272525"/>
                </a:solidFill>
                <a:latin typeface="Inter Bold" pitchFamily="34" charset="0"/>
                <a:ea typeface="Inter Bold" pitchFamily="34" charset="-122"/>
                <a:cs typeface="Inter Bold" pitchFamily="34" charset="-120"/>
              </a:rPr>
              <a:t>7</a:t>
            </a:r>
            <a:endParaRPr lang="en-US" sz="2100" dirty="0"/>
          </a:p>
        </p:txBody>
      </p:sp>
      <p:sp>
        <p:nvSpPr>
          <p:cNvPr id="37" name="Text 35"/>
          <p:cNvSpPr/>
          <p:nvPr/>
        </p:nvSpPr>
        <p:spPr>
          <a:xfrm>
            <a:off x="4104680" y="6489263"/>
            <a:ext cx="2229564" cy="278725"/>
          </a:xfrm>
          <a:prstGeom prst="rect">
            <a:avLst/>
          </a:prstGeom>
          <a:noFill/>
          <a:ln/>
        </p:spPr>
        <p:txBody>
          <a:bodyPr wrap="none" lIns="0" tIns="0" rIns="0" bIns="0" rtlCol="0" anchor="t"/>
          <a:lstStyle/>
          <a:p>
            <a:pPr marL="0" indent="0" algn="r">
              <a:lnSpc>
                <a:spcPts val="2150"/>
              </a:lnSpc>
              <a:buNone/>
            </a:pPr>
            <a:r>
              <a:rPr lang="en-US" sz="1750" b="1" kern="0" spc="-53" dirty="0">
                <a:solidFill>
                  <a:srgbClr val="272525"/>
                </a:solidFill>
                <a:latin typeface="Inter Bold" pitchFamily="34" charset="0"/>
                <a:ea typeface="Inter Bold" pitchFamily="34" charset="-122"/>
                <a:cs typeface="Inter Bold" pitchFamily="34" charset="-120"/>
              </a:rPr>
              <a:t>System Testing</a:t>
            </a:r>
            <a:endParaRPr lang="en-US" sz="1750" dirty="0"/>
          </a:p>
        </p:txBody>
      </p:sp>
      <p:sp>
        <p:nvSpPr>
          <p:cNvPr id="38" name="Text 36"/>
          <p:cNvSpPr/>
          <p:nvPr/>
        </p:nvSpPr>
        <p:spPr>
          <a:xfrm>
            <a:off x="624245" y="6874907"/>
            <a:ext cx="5709999" cy="285274"/>
          </a:xfrm>
          <a:prstGeom prst="rect">
            <a:avLst/>
          </a:prstGeom>
          <a:noFill/>
          <a:ln/>
        </p:spPr>
        <p:txBody>
          <a:bodyPr wrap="none" lIns="0" tIns="0" rIns="0" bIns="0" rtlCol="0" anchor="t"/>
          <a:lstStyle/>
          <a:p>
            <a:pPr marL="0" indent="0" algn="r">
              <a:lnSpc>
                <a:spcPts val="2200"/>
              </a:lnSpc>
              <a:buNone/>
            </a:pPr>
            <a:r>
              <a:rPr lang="en-US" sz="1400" kern="0" spc="-28" dirty="0">
                <a:solidFill>
                  <a:srgbClr val="272525"/>
                </a:solidFill>
                <a:latin typeface="Inter" pitchFamily="34" charset="0"/>
                <a:ea typeface="Inter" pitchFamily="34" charset="-122"/>
                <a:cs typeface="Inter" pitchFamily="34" charset="-120"/>
              </a:rPr>
              <a:t>Rigorously tested the system with new data to ensure accuracy.</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14624" y="1765816"/>
            <a:ext cx="6618089" cy="1886177"/>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Challenges</a:t>
            </a:r>
            <a:endParaRPr lang="en-US" sz="4450" dirty="0"/>
          </a:p>
        </p:txBody>
      </p:sp>
      <p:sp>
        <p:nvSpPr>
          <p:cNvPr id="4" name="Shape 1"/>
          <p:cNvSpPr/>
          <p:nvPr/>
        </p:nvSpPr>
        <p:spPr>
          <a:xfrm>
            <a:off x="6514625" y="2614851"/>
            <a:ext cx="6618088" cy="3362801"/>
          </a:xfrm>
          <a:prstGeom prst="roundRect">
            <a:avLst>
              <a:gd name="adj" fmla="val 2571"/>
            </a:avLst>
          </a:prstGeom>
          <a:noFill/>
          <a:ln w="7620">
            <a:solidFill>
              <a:schemeClr val="bg1">
                <a:alpha val="8000"/>
              </a:schemeClr>
            </a:solidFill>
            <a:prstDash val="solid"/>
          </a:ln>
        </p:spPr>
      </p:sp>
      <p:sp>
        <p:nvSpPr>
          <p:cNvPr id="9" name="Text 6"/>
          <p:cNvSpPr/>
          <p:nvPr/>
        </p:nvSpPr>
        <p:spPr>
          <a:xfrm>
            <a:off x="6521682" y="2708904"/>
            <a:ext cx="4950654" cy="1084529"/>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Limited processing power of Raspberry Pi</a:t>
            </a:r>
            <a:endParaRPr lang="en-US" sz="1750" dirty="0"/>
          </a:p>
        </p:txBody>
      </p:sp>
      <p:sp>
        <p:nvSpPr>
          <p:cNvPr id="11" name="Shape 8"/>
          <p:cNvSpPr/>
          <p:nvPr/>
        </p:nvSpPr>
        <p:spPr>
          <a:xfrm>
            <a:off x="6287810" y="4457819"/>
            <a:ext cx="7541181" cy="1013222"/>
          </a:xfrm>
          <a:prstGeom prst="rect">
            <a:avLst/>
          </a:prstGeom>
          <a:solidFill>
            <a:srgbClr val="FFFFFF">
              <a:alpha val="4000"/>
            </a:srgbClr>
          </a:solidFill>
          <a:ln/>
        </p:spPr>
      </p:sp>
      <p:sp>
        <p:nvSpPr>
          <p:cNvPr id="12" name="Text 9"/>
          <p:cNvSpPr/>
          <p:nvPr/>
        </p:nvSpPr>
        <p:spPr>
          <a:xfrm>
            <a:off x="6514624" y="3753986"/>
            <a:ext cx="4950654" cy="1084529"/>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False positives in behavior detection</a:t>
            </a:r>
            <a:endParaRPr lang="en-US" sz="1750" dirty="0"/>
          </a:p>
        </p:txBody>
      </p:sp>
      <p:sp>
        <p:nvSpPr>
          <p:cNvPr id="15" name="Text 12"/>
          <p:cNvSpPr/>
          <p:nvPr/>
        </p:nvSpPr>
        <p:spPr>
          <a:xfrm>
            <a:off x="6521682" y="4838515"/>
            <a:ext cx="331315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Delays in real-time alerting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721316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Development Opportunities</a:t>
            </a:r>
            <a:endParaRPr lang="en-US" sz="4450" dirty="0"/>
          </a:p>
        </p:txBody>
      </p:sp>
      <p:sp>
        <p:nvSpPr>
          <p:cNvPr id="4" name="Shape 1"/>
          <p:cNvSpPr/>
          <p:nvPr/>
        </p:nvSpPr>
        <p:spPr>
          <a:xfrm>
            <a:off x="793790" y="2047994"/>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213300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04799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Enhanced Accuracy</a:t>
            </a:r>
            <a:endParaRPr lang="en-US" sz="2200" dirty="0"/>
          </a:p>
        </p:txBody>
      </p:sp>
      <p:sp>
        <p:nvSpPr>
          <p:cNvPr id="7" name="Text 4"/>
          <p:cNvSpPr/>
          <p:nvPr/>
        </p:nvSpPr>
        <p:spPr>
          <a:xfrm>
            <a:off x="1530906" y="2538413"/>
            <a:ext cx="2927747"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Incorporate more training data to improve detection accuracy for various aggressive behaviors.</a:t>
            </a:r>
            <a:endParaRPr lang="en-US" sz="1750" dirty="0"/>
          </a:p>
        </p:txBody>
      </p:sp>
      <p:sp>
        <p:nvSpPr>
          <p:cNvPr id="8" name="Shape 5"/>
          <p:cNvSpPr/>
          <p:nvPr/>
        </p:nvSpPr>
        <p:spPr>
          <a:xfrm>
            <a:off x="4685467" y="2047994"/>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4838581" y="2133005"/>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2047994"/>
            <a:ext cx="2927747"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Expanded Behavior Library</a:t>
            </a:r>
            <a:endParaRPr lang="en-US" sz="2200" dirty="0"/>
          </a:p>
        </p:txBody>
      </p:sp>
      <p:sp>
        <p:nvSpPr>
          <p:cNvPr id="11" name="Text 8"/>
          <p:cNvSpPr/>
          <p:nvPr/>
        </p:nvSpPr>
        <p:spPr>
          <a:xfrm>
            <a:off x="5422583" y="2538413"/>
            <a:ext cx="2927747"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Add more behaviors, such as pushing or throwing objects, to broaden the system's scope.</a:t>
            </a:r>
            <a:endParaRPr lang="en-US" sz="1750" dirty="0"/>
          </a:p>
        </p:txBody>
      </p:sp>
      <p:sp>
        <p:nvSpPr>
          <p:cNvPr id="12" name="Shape 9"/>
          <p:cNvSpPr/>
          <p:nvPr/>
        </p:nvSpPr>
        <p:spPr>
          <a:xfrm>
            <a:off x="793790" y="4826318"/>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944166" y="4911328"/>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4826318"/>
            <a:ext cx="2927747"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High-Quality Camera Support</a:t>
            </a:r>
            <a:endParaRPr lang="en-US" sz="2200" dirty="0"/>
          </a:p>
        </p:txBody>
      </p:sp>
      <p:sp>
        <p:nvSpPr>
          <p:cNvPr id="15" name="Text 12"/>
          <p:cNvSpPr/>
          <p:nvPr/>
        </p:nvSpPr>
        <p:spPr>
          <a:xfrm>
            <a:off x="1530906" y="5671066"/>
            <a:ext cx="2927747"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Integrate high-resolution cameras to enhance detection capabilities, particularly in low-light scenarios.</a:t>
            </a:r>
            <a:endParaRPr lang="en-US" sz="1750" dirty="0"/>
          </a:p>
        </p:txBody>
      </p:sp>
      <p:sp>
        <p:nvSpPr>
          <p:cNvPr id="16" name="Shape 13"/>
          <p:cNvSpPr/>
          <p:nvPr/>
        </p:nvSpPr>
        <p:spPr>
          <a:xfrm>
            <a:off x="4685467" y="4826318"/>
            <a:ext cx="510302" cy="510302"/>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4830604" y="4911328"/>
            <a:ext cx="219908"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5422583" y="4826318"/>
            <a:ext cx="2927747"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Integrated Alarm System</a:t>
            </a:r>
            <a:endParaRPr lang="en-US" sz="2200" dirty="0"/>
          </a:p>
        </p:txBody>
      </p:sp>
      <p:sp>
        <p:nvSpPr>
          <p:cNvPr id="19" name="Text 16"/>
          <p:cNvSpPr/>
          <p:nvPr/>
        </p:nvSpPr>
        <p:spPr>
          <a:xfrm>
            <a:off x="5422583" y="5671066"/>
            <a:ext cx="2927747"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Link the system with alarms to initiate audio alerts or emergency calls upon detecting aggression.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633"/>
            <a:ext cx="612278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Conclusion and Results</a:t>
            </a:r>
            <a:endParaRPr lang="en-US" sz="4450" dirty="0"/>
          </a:p>
        </p:txBody>
      </p:sp>
      <p:sp>
        <p:nvSpPr>
          <p:cNvPr id="4" name="Text 1"/>
          <p:cNvSpPr/>
          <p:nvPr/>
        </p:nvSpPr>
        <p:spPr>
          <a:xfrm>
            <a:off x="793790" y="2878574"/>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Smart Guard project successfully demonstrated real-time detection of aggressive behaviors with satisfactory accuracy. The system effectively sends immediate email notifications and saves video evidence upon detecting suspicious actions. Despite challenges in optimizing performance and improving detection accuracy, Smart Guard has proven its efficacy in enhancing safety across various environments.</a:t>
            </a:r>
            <a:endParaRPr lang="en-US" sz="1750" dirty="0"/>
          </a:p>
        </p:txBody>
      </p:sp>
      <p:sp>
        <p:nvSpPr>
          <p:cNvPr id="5" name="Text 2"/>
          <p:cNvSpPr/>
          <p:nvPr/>
        </p:nvSpPr>
        <p:spPr>
          <a:xfrm>
            <a:off x="793790" y="5311140"/>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With future enhancements, including expanded behavior libraries and integration with advanced notification systems, Smart Guard is poised to address evolving security needs effectively.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69000" y="447080"/>
            <a:ext cx="5001458" cy="508040"/>
          </a:xfrm>
          <a:prstGeom prst="rect">
            <a:avLst/>
          </a:prstGeom>
          <a:noFill/>
          <a:ln/>
        </p:spPr>
        <p:txBody>
          <a:bodyPr wrap="none" lIns="0" tIns="0" rIns="0" bIns="0" rtlCol="0" anchor="t"/>
          <a:lstStyle/>
          <a:p>
            <a:pPr marL="0" indent="0">
              <a:lnSpc>
                <a:spcPts val="4000"/>
              </a:lnSpc>
              <a:buNone/>
            </a:pPr>
            <a:r>
              <a:rPr lang="en-US" sz="3200" b="1" kern="0" spc="-96" dirty="0">
                <a:solidFill>
                  <a:srgbClr val="000000"/>
                </a:solidFill>
                <a:latin typeface="Inter Bold" pitchFamily="34" charset="0"/>
                <a:ea typeface="Inter Bold" pitchFamily="34" charset="-122"/>
                <a:cs typeface="Inter Bold" pitchFamily="34" charset="-120"/>
              </a:rPr>
              <a:t>References and Resources</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759631" cy="253960"/>
          </a:xfrm>
          <a:prstGeom prst="rect">
            <a:avLst/>
          </a:prstGeom>
          <a:noFill/>
          <a:ln/>
        </p:spPr>
        <p:txBody>
          <a:bodyPr wrap="none" lIns="0" tIns="0" rIns="0" bIns="0" rtlCol="0" anchor="t"/>
          <a:lstStyle/>
          <a:p>
            <a:pPr marL="0" indent="0" algn="l">
              <a:lnSpc>
                <a:spcPts val="2000"/>
              </a:lnSpc>
              <a:buNone/>
            </a:pPr>
            <a:r>
              <a:rPr lang="en-US" sz="1600" b="1" kern="0" spc="-48" dirty="0">
                <a:solidFill>
                  <a:srgbClr val="272525"/>
                </a:solidFill>
                <a:latin typeface="Inter Bold" pitchFamily="34" charset="0"/>
                <a:ea typeface="Inter Bold" pitchFamily="34" charset="-122"/>
                <a:cs typeface="Inter Bold" pitchFamily="34" charset="-120"/>
              </a:rPr>
              <a:t>I3D Action Recognition Model</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72525"/>
                </a:solidFill>
                <a:latin typeface="Inter" pitchFamily="34" charset="0"/>
                <a:ea typeface="Inter" pitchFamily="34" charset="-122"/>
                <a:cs typeface="Inter" pitchFamily="34" charset="-120"/>
              </a:rPr>
              <a:t>GitHub repository for the core model used in Smart Guard.</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indent="0" algn="l">
              <a:lnSpc>
                <a:spcPts val="2000"/>
              </a:lnSpc>
              <a:buNone/>
            </a:pPr>
            <a:r>
              <a:rPr lang="en-US" sz="1600" b="1" kern="0" spc="-48" dirty="0">
                <a:solidFill>
                  <a:srgbClr val="272525"/>
                </a:solidFill>
                <a:latin typeface="Inter Bold" pitchFamily="34" charset="0"/>
                <a:ea typeface="Inter Bold" pitchFamily="34" charset="-122"/>
                <a:cs typeface="Inter Bold" pitchFamily="34" charset="-120"/>
              </a:rPr>
              <a:t>TensorFlow</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72525"/>
                </a:solidFill>
                <a:latin typeface="Inter" pitchFamily="34" charset="0"/>
                <a:ea typeface="Inter" pitchFamily="34" charset="-122"/>
                <a:cs typeface="Inter" pitchFamily="34" charset="-120"/>
              </a:rPr>
              <a:t>End-to-End Open Source Machine Learning Platform.</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1600" b="1" kern="0" spc="-48" dirty="0">
                <a:solidFill>
                  <a:srgbClr val="272525"/>
                </a:solidFill>
                <a:latin typeface="Inter Bold" pitchFamily="34" charset="0"/>
                <a:ea typeface="Inter Bold" pitchFamily="34" charset="-122"/>
                <a:cs typeface="Inter Bold" pitchFamily="34" charset="-120"/>
              </a:rPr>
              <a:t>OpenCV</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72525"/>
                </a:solidFill>
                <a:latin typeface="Inter" pitchFamily="34" charset="0"/>
                <a:ea typeface="Inter" pitchFamily="34" charset="-122"/>
                <a:cs typeface="Inter" pitchFamily="34" charset="-120"/>
              </a:rPr>
              <a:t>Open Source Computer Vision Library used for behavior identification.</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1600" b="1" kern="0" spc="-48" dirty="0">
                <a:solidFill>
                  <a:srgbClr val="272525"/>
                </a:solidFill>
                <a:latin typeface="Inter Bold" pitchFamily="34" charset="0"/>
                <a:ea typeface="Inter Bold" pitchFamily="34" charset="-122"/>
                <a:cs typeface="Inter Bold" pitchFamily="34" charset="-120"/>
              </a:rPr>
              <a:t>Flask</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72525"/>
                </a:solidFill>
                <a:latin typeface="Inter" pitchFamily="34" charset="0"/>
                <a:ea typeface="Inter" pitchFamily="34" charset="-122"/>
                <a:cs typeface="Inter" pitchFamily="34" charset="-120"/>
              </a:rPr>
              <a:t>Web framework used for creating the system's interface.</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1600" b="1" kern="0" spc="-48" dirty="0">
                <a:solidFill>
                  <a:srgbClr val="272525"/>
                </a:solidFill>
                <a:latin typeface="Inter Bold" pitchFamily="34" charset="0"/>
                <a:ea typeface="Inter Bold" pitchFamily="34" charset="-122"/>
                <a:cs typeface="Inter Bold" pitchFamily="34" charset="-120"/>
              </a:rPr>
              <a:t>SMTP Library</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kern="0" spc="-26" dirty="0">
                <a:solidFill>
                  <a:srgbClr val="272525"/>
                </a:solidFill>
                <a:latin typeface="Inter" pitchFamily="34" charset="0"/>
                <a:ea typeface="Inter" pitchFamily="34" charset="-122"/>
                <a:cs typeface="Inter" pitchFamily="34" charset="-120"/>
              </a:rPr>
              <a:t>Used for implementing email notifications in the system.</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81182"/>
            <a:ext cx="7556421" cy="2934653"/>
          </a:xfrm>
          <a:prstGeom prst="rect">
            <a:avLst/>
          </a:prstGeom>
          <a:noFill/>
          <a:ln/>
        </p:spPr>
        <p:txBody>
          <a:bodyPr wrap="square" lIns="0" tIns="0" rIns="0" bIns="0" rtlCol="0" anchor="t"/>
          <a:lstStyle/>
          <a:p>
            <a:pPr marL="0" indent="0" algn="l">
              <a:lnSpc>
                <a:spcPts val="7700"/>
              </a:lnSpc>
              <a:buNone/>
            </a:pPr>
            <a:r>
              <a:rPr lang="en-US" sz="6150" b="1" kern="0" spc="-185" dirty="0">
                <a:solidFill>
                  <a:srgbClr val="000000"/>
                </a:solidFill>
                <a:latin typeface="Inter Bold" pitchFamily="34" charset="0"/>
                <a:ea typeface="Inter Bold" pitchFamily="34" charset="-122"/>
                <a:cs typeface="Inter Bold" pitchFamily="34" charset="-120"/>
              </a:rPr>
              <a:t>Smart Guard: AI-Powered Security System</a:t>
            </a:r>
            <a:endParaRPr lang="en-US" sz="6150" dirty="0"/>
          </a:p>
        </p:txBody>
      </p:sp>
      <p:sp>
        <p:nvSpPr>
          <p:cNvPr id="4" name="Text 1"/>
          <p:cNvSpPr/>
          <p:nvPr/>
        </p:nvSpPr>
        <p:spPr>
          <a:xfrm>
            <a:off x="793790" y="4155996"/>
            <a:ext cx="7556421" cy="254031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Smart Guard is an innovative security system that leverages artificial intelligence and computer vision to detect aggressive behaviors in real-time. This project aims to overcome the limitations of traditional security systems by providing accurate threat detection, immediate notifications, and proper documentation of incidents. Smart Guard enhances safety in various environments including workplaces, schools, hospitals, homes, and public spaces.</a:t>
            </a:r>
            <a:endParaRPr lang="en-US" sz="1750" dirty="0"/>
          </a:p>
        </p:txBody>
      </p:sp>
      <p:sp>
        <p:nvSpPr>
          <p:cNvPr id="6" name="Text 3"/>
          <p:cNvSpPr/>
          <p:nvPr/>
        </p:nvSpPr>
        <p:spPr>
          <a:xfrm>
            <a:off x="909876" y="7101007"/>
            <a:ext cx="130731" cy="97512"/>
          </a:xfrm>
          <a:prstGeom prst="rect">
            <a:avLst/>
          </a:prstGeom>
          <a:noFill/>
          <a:ln/>
        </p:spPr>
        <p:txBody>
          <a:bodyPr wrap="none" lIns="0" tIns="0" rIns="0" bIns="0" rtlCol="0" anchor="t"/>
          <a:lstStyle/>
          <a:p>
            <a:pPr marL="0" indent="0" algn="ctr">
              <a:lnSpc>
                <a:spcPts val="750"/>
              </a:lnSpc>
              <a:buNone/>
            </a:pPr>
            <a:r>
              <a:rPr lang="en-US" sz="750" kern="0" spc="-36" dirty="0">
                <a:solidFill>
                  <a:srgbClr val="FFFFFF"/>
                </a:solidFill>
                <a:latin typeface="Inter Medium" pitchFamily="34" charset="0"/>
                <a:ea typeface="Inter Medium" pitchFamily="34" charset="-122"/>
                <a:cs typeface="Inter Medium" pitchFamily="34" charset="-120"/>
              </a:rPr>
              <a:t>AA</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98026"/>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Problem with Traditional Security Systems</a:t>
            </a:r>
            <a:endParaRPr lang="en-US" sz="4450" dirty="0"/>
          </a:p>
        </p:txBody>
      </p:sp>
      <p:sp>
        <p:nvSpPr>
          <p:cNvPr id="4" name="Shape 1"/>
          <p:cNvSpPr/>
          <p:nvPr/>
        </p:nvSpPr>
        <p:spPr>
          <a:xfrm>
            <a:off x="825436" y="2121359"/>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97446" y="2209861"/>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206100"/>
            <a:ext cx="2835235" cy="354330"/>
          </a:xfrm>
          <a:prstGeom prst="rect">
            <a:avLst/>
          </a:prstGeom>
          <a:noFill/>
          <a:ln/>
        </p:spPr>
        <p:txBody>
          <a:bodyPr wrap="none" lIns="0" tIns="0" rIns="0" bIns="0" rtlCol="0" anchor="t"/>
          <a:lstStyle/>
          <a:p>
            <a:pPr marL="0" indent="0" algn="l">
              <a:lnSpc>
                <a:spcPts val="2750"/>
              </a:lnSpc>
              <a:buNone/>
            </a:pPr>
            <a:r>
              <a:rPr lang="en-US" sz="2400" b="1" i="0">
                <a:effectLst/>
                <a:latin typeface="UICTFontTextStyleBody"/>
              </a:rPr>
              <a:t>lack precision</a:t>
            </a:r>
            <a:endParaRPr lang="en-US" sz="2200" b="1" dirty="0"/>
          </a:p>
        </p:txBody>
      </p:sp>
      <p:sp>
        <p:nvSpPr>
          <p:cNvPr id="7" name="Text 4"/>
          <p:cNvSpPr/>
          <p:nvPr/>
        </p:nvSpPr>
        <p:spPr>
          <a:xfrm>
            <a:off x="1530906" y="2590860"/>
            <a:ext cx="2927747" cy="1451610"/>
          </a:xfrm>
          <a:prstGeom prst="rect">
            <a:avLst/>
          </a:prstGeom>
          <a:noFill/>
          <a:ln/>
        </p:spPr>
        <p:txBody>
          <a:bodyPr wrap="square" lIns="0" tIns="0" rIns="0" bIns="0" rtlCol="0" anchor="t"/>
          <a:lstStyle/>
          <a:p>
            <a:pPr algn="l">
              <a:lnSpc>
                <a:spcPts val="2850"/>
              </a:lnSpc>
            </a:pPr>
            <a:r>
              <a:rPr lang="en-US" sz="1600" b="0" i="0" dirty="0">
                <a:effectLst/>
                <a:latin typeface="UICTFontTextStyleBody"/>
              </a:rPr>
              <a:t>Traditional security systems often lack precision and rely on basic motion detection.</a:t>
            </a:r>
            <a:endParaRPr lang="en-US" sz="1600" dirty="0">
              <a:effectLst/>
              <a:latin typeface=".AppleSystemUIFont"/>
            </a:endParaRPr>
          </a:p>
          <a:p>
            <a:pPr marL="0" indent="0" algn="l">
              <a:lnSpc>
                <a:spcPts val="2850"/>
              </a:lnSpc>
              <a:buNone/>
            </a:pPr>
            <a:endParaRPr lang="en-US" sz="1750" dirty="0"/>
          </a:p>
        </p:txBody>
      </p:sp>
      <p:sp>
        <p:nvSpPr>
          <p:cNvPr id="8" name="Shape 5"/>
          <p:cNvSpPr/>
          <p:nvPr/>
        </p:nvSpPr>
        <p:spPr>
          <a:xfrm>
            <a:off x="4648754" y="2128114"/>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4801868" y="2209861"/>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320682" y="2206100"/>
            <a:ext cx="2835235" cy="354330"/>
          </a:xfrm>
          <a:prstGeom prst="rect">
            <a:avLst/>
          </a:prstGeom>
          <a:noFill/>
          <a:ln/>
        </p:spPr>
        <p:txBody>
          <a:bodyPr wrap="none" lIns="0" tIns="0" rIns="0" bIns="0" rtlCol="0" anchor="t"/>
          <a:lstStyle/>
          <a:p>
            <a:pPr marL="0" indent="0" algn="l">
              <a:lnSpc>
                <a:spcPts val="2750"/>
              </a:lnSpc>
              <a:buNone/>
            </a:pPr>
            <a:r>
              <a:rPr lang="en-US" sz="2400" b="1" i="0">
                <a:effectLst/>
                <a:latin typeface="UICTFontTextStyleBody"/>
              </a:rPr>
              <a:t>false alarms </a:t>
            </a:r>
            <a:endParaRPr lang="en-US" sz="2200" b="1" dirty="0"/>
          </a:p>
        </p:txBody>
      </p:sp>
      <p:sp>
        <p:nvSpPr>
          <p:cNvPr id="11" name="Text 8"/>
          <p:cNvSpPr/>
          <p:nvPr/>
        </p:nvSpPr>
        <p:spPr>
          <a:xfrm>
            <a:off x="5337453" y="2638416"/>
            <a:ext cx="2927747" cy="1814513"/>
          </a:xfrm>
          <a:prstGeom prst="rect">
            <a:avLst/>
          </a:prstGeom>
          <a:noFill/>
          <a:ln/>
        </p:spPr>
        <p:txBody>
          <a:bodyPr wrap="square" lIns="0" tIns="0" rIns="0" bIns="0" rtlCol="0" anchor="t"/>
          <a:lstStyle/>
          <a:p>
            <a:pPr algn="l"/>
            <a:r>
              <a:rPr lang="en-US" sz="1600" b="0" i="0" dirty="0">
                <a:effectLst/>
                <a:latin typeface="UICTFontTextStyleBody"/>
              </a:rPr>
              <a:t>They produce frequent false alarms and fail to recognize aggressive behaviors like face-covering, slapping, or pu</a:t>
            </a:r>
            <a:r>
              <a:rPr lang="en-US" sz="1600" b="0" i="0" dirty="0">
                <a:solidFill>
                  <a:srgbClr val="FFFFFF"/>
                </a:solidFill>
                <a:effectLst/>
                <a:latin typeface="UICTFontTextStyleBody"/>
              </a:rPr>
              <a:t>nching.</a:t>
            </a:r>
            <a:endParaRPr lang="en-US" sz="1600" dirty="0">
              <a:solidFill>
                <a:srgbClr val="FFFFFF"/>
              </a:solidFill>
              <a:effectLst/>
              <a:latin typeface=".AppleSystemUIFont"/>
            </a:endParaRPr>
          </a:p>
        </p:txBody>
      </p:sp>
      <p:sp>
        <p:nvSpPr>
          <p:cNvPr id="12" name="Shape 9"/>
          <p:cNvSpPr/>
          <p:nvPr/>
        </p:nvSpPr>
        <p:spPr>
          <a:xfrm>
            <a:off x="836355" y="4364296"/>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1011773" y="4452929"/>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4009966"/>
            <a:ext cx="3548301" cy="354330"/>
          </a:xfrm>
          <a:prstGeom prst="rect">
            <a:avLst/>
          </a:prstGeom>
          <a:noFill/>
          <a:ln/>
        </p:spPr>
        <p:txBody>
          <a:bodyPr wrap="none" lIns="0" tIns="0" rIns="0" bIns="0" rtlCol="0" anchor="t"/>
          <a:lstStyle/>
          <a:p>
            <a:pPr marL="0" indent="0" algn="l">
              <a:lnSpc>
                <a:spcPts val="2750"/>
              </a:lnSpc>
              <a:buNone/>
            </a:pPr>
            <a:r>
              <a:rPr lang="en-US" sz="2400" b="1" i="0">
                <a:effectLst/>
                <a:latin typeface="UICTFontTextStyleBody"/>
              </a:rPr>
              <a:t>delayed responses</a:t>
            </a:r>
            <a:endParaRPr lang="en-US" sz="2200" b="1" dirty="0"/>
          </a:p>
        </p:txBody>
      </p:sp>
      <p:sp>
        <p:nvSpPr>
          <p:cNvPr id="15" name="Text 12"/>
          <p:cNvSpPr/>
          <p:nvPr/>
        </p:nvSpPr>
        <p:spPr>
          <a:xfrm>
            <a:off x="1530906" y="4391909"/>
            <a:ext cx="6819305" cy="725805"/>
          </a:xfrm>
          <a:prstGeom prst="rect">
            <a:avLst/>
          </a:prstGeom>
          <a:noFill/>
          <a:ln>
            <a:solidFill>
              <a:schemeClr val="bg1"/>
            </a:solidFill>
          </a:ln>
        </p:spPr>
        <p:txBody>
          <a:bodyPr wrap="square" lIns="0" tIns="0" rIns="0" bIns="0" rtlCol="0" anchor="t"/>
          <a:lstStyle/>
          <a:p>
            <a:pPr algn="l"/>
            <a:r>
              <a:rPr lang="en-US" sz="1600" b="0" i="0" dirty="0">
                <a:effectLst/>
                <a:latin typeface="UICTFontTextStyleBody"/>
              </a:rPr>
              <a:t>Security teams struggle with delayed responses and inadequate documentation of incidents.</a:t>
            </a:r>
            <a:endParaRPr lang="en-US" sz="1600" dirty="0">
              <a:effectLst/>
              <a:latin typeface=".AppleSystemUIFont"/>
            </a:endParaRPr>
          </a:p>
        </p:txBody>
      </p:sp>
      <p:sp>
        <p:nvSpPr>
          <p:cNvPr id="19" name="Text 3">
            <a:extLst>
              <a:ext uri="{FF2B5EF4-FFF2-40B4-BE49-F238E27FC236}">
                <a16:creationId xmlns:a16="http://schemas.microsoft.com/office/drawing/2014/main" id="{7DBBCEC7-AEA4-4F70-B667-AC2BF8F76D0F}"/>
              </a:ext>
            </a:extLst>
          </p:cNvPr>
          <p:cNvSpPr/>
          <p:nvPr/>
        </p:nvSpPr>
        <p:spPr>
          <a:xfrm>
            <a:off x="836481" y="5284411"/>
            <a:ext cx="2835235" cy="354330"/>
          </a:xfrm>
          <a:prstGeom prst="rect">
            <a:avLst/>
          </a:prstGeom>
          <a:noFill/>
          <a:ln/>
        </p:spPr>
        <p:txBody>
          <a:bodyPr wrap="none" lIns="0" tIns="0" rIns="0" bIns="0" rtlCol="0" anchor="t"/>
          <a:lstStyle/>
          <a:p>
            <a:pPr marL="0" indent="0" algn="l">
              <a:lnSpc>
                <a:spcPts val="2750"/>
              </a:lnSpc>
              <a:buNone/>
            </a:pPr>
            <a:r>
              <a:rPr lang="en-GB" sz="2400" b="1" dirty="0">
                <a:latin typeface="UICTFontTextStyleBody"/>
              </a:rPr>
              <a:t>Solutions</a:t>
            </a:r>
            <a:endParaRPr lang="en-US" sz="2200" b="1" dirty="0"/>
          </a:p>
        </p:txBody>
      </p:sp>
      <p:sp>
        <p:nvSpPr>
          <p:cNvPr id="23" name="Shape 1">
            <a:extLst>
              <a:ext uri="{FF2B5EF4-FFF2-40B4-BE49-F238E27FC236}">
                <a16:creationId xmlns:a16="http://schemas.microsoft.com/office/drawing/2014/main" id="{8716B272-9B3C-BB0E-B105-AD3F156D4692}"/>
              </a:ext>
            </a:extLst>
          </p:cNvPr>
          <p:cNvSpPr/>
          <p:nvPr/>
        </p:nvSpPr>
        <p:spPr>
          <a:xfrm>
            <a:off x="822555" y="5793403"/>
            <a:ext cx="510302" cy="510302"/>
          </a:xfrm>
          <a:prstGeom prst="roundRect">
            <a:avLst>
              <a:gd name="adj" fmla="val 18669"/>
            </a:avLst>
          </a:prstGeom>
          <a:solidFill>
            <a:srgbClr val="DADBF1"/>
          </a:solidFill>
          <a:ln w="7620">
            <a:solidFill>
              <a:srgbClr val="C0C1D7"/>
            </a:solidFill>
            <a:prstDash val="solid"/>
          </a:ln>
        </p:spPr>
      </p:sp>
      <p:sp>
        <p:nvSpPr>
          <p:cNvPr id="21" name="Text 2">
            <a:extLst>
              <a:ext uri="{FF2B5EF4-FFF2-40B4-BE49-F238E27FC236}">
                <a16:creationId xmlns:a16="http://schemas.microsoft.com/office/drawing/2014/main" id="{E6400E44-7DB9-7C10-11EB-84157BC793C5}"/>
              </a:ext>
            </a:extLst>
          </p:cNvPr>
          <p:cNvSpPr/>
          <p:nvPr/>
        </p:nvSpPr>
        <p:spPr>
          <a:xfrm>
            <a:off x="1009423" y="5930347"/>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25" name="Shape 1">
            <a:extLst>
              <a:ext uri="{FF2B5EF4-FFF2-40B4-BE49-F238E27FC236}">
                <a16:creationId xmlns:a16="http://schemas.microsoft.com/office/drawing/2014/main" id="{6C3A3A01-2894-8E25-8BD8-6E1787D8140A}"/>
              </a:ext>
            </a:extLst>
          </p:cNvPr>
          <p:cNvSpPr/>
          <p:nvPr/>
        </p:nvSpPr>
        <p:spPr>
          <a:xfrm>
            <a:off x="836355" y="7088277"/>
            <a:ext cx="510302" cy="510302"/>
          </a:xfrm>
          <a:prstGeom prst="roundRect">
            <a:avLst>
              <a:gd name="adj" fmla="val 18669"/>
            </a:avLst>
          </a:prstGeom>
          <a:solidFill>
            <a:srgbClr val="DADBF1"/>
          </a:solidFill>
          <a:ln w="7620">
            <a:solidFill>
              <a:srgbClr val="C0C1D7"/>
            </a:solidFill>
            <a:prstDash val="solid"/>
          </a:ln>
        </p:spPr>
      </p:sp>
      <p:sp>
        <p:nvSpPr>
          <p:cNvPr id="27" name="Shape 1">
            <a:extLst>
              <a:ext uri="{FF2B5EF4-FFF2-40B4-BE49-F238E27FC236}">
                <a16:creationId xmlns:a16="http://schemas.microsoft.com/office/drawing/2014/main" id="{F787F3F2-9134-634A-0B78-26DE34C74B13}"/>
              </a:ext>
            </a:extLst>
          </p:cNvPr>
          <p:cNvSpPr/>
          <p:nvPr/>
        </p:nvSpPr>
        <p:spPr>
          <a:xfrm>
            <a:off x="4648754" y="5807395"/>
            <a:ext cx="510302" cy="510302"/>
          </a:xfrm>
          <a:prstGeom prst="roundRect">
            <a:avLst>
              <a:gd name="adj" fmla="val 18669"/>
            </a:avLst>
          </a:prstGeom>
          <a:solidFill>
            <a:srgbClr val="DADBF1"/>
          </a:solidFill>
          <a:ln w="7620">
            <a:solidFill>
              <a:srgbClr val="C0C1D7"/>
            </a:solidFill>
            <a:prstDash val="solid"/>
          </a:ln>
        </p:spPr>
      </p:sp>
      <p:sp>
        <p:nvSpPr>
          <p:cNvPr id="29" name="Text 4">
            <a:extLst>
              <a:ext uri="{FF2B5EF4-FFF2-40B4-BE49-F238E27FC236}">
                <a16:creationId xmlns:a16="http://schemas.microsoft.com/office/drawing/2014/main" id="{ECCBD933-4960-D8C4-5AD1-8F6A1EF04D44}"/>
              </a:ext>
            </a:extLst>
          </p:cNvPr>
          <p:cNvSpPr/>
          <p:nvPr/>
        </p:nvSpPr>
        <p:spPr>
          <a:xfrm>
            <a:off x="1530906" y="6062546"/>
            <a:ext cx="2927747" cy="1451610"/>
          </a:xfrm>
          <a:prstGeom prst="rect">
            <a:avLst/>
          </a:prstGeom>
          <a:noFill/>
          <a:ln/>
        </p:spPr>
        <p:txBody>
          <a:bodyPr wrap="square" lIns="0" tIns="0" rIns="0" bIns="0" rtlCol="0" anchor="t"/>
          <a:lstStyle/>
          <a:p>
            <a:pPr algn="l"/>
            <a:r>
              <a:rPr lang="en-US" sz="1600" b="0" i="0" dirty="0">
                <a:effectLst/>
                <a:latin typeface="UICTFontTextStyleBody"/>
              </a:rPr>
              <a:t>Uses AI and computer vision to detect actions such as slapping, punching, and face-covering.</a:t>
            </a:r>
            <a:endParaRPr lang="en-US" sz="1600" dirty="0">
              <a:effectLst/>
              <a:latin typeface=".AppleSystemUIFont"/>
            </a:endParaRPr>
          </a:p>
        </p:txBody>
      </p:sp>
      <p:sp>
        <p:nvSpPr>
          <p:cNvPr id="31" name="Text 3">
            <a:extLst>
              <a:ext uri="{FF2B5EF4-FFF2-40B4-BE49-F238E27FC236}">
                <a16:creationId xmlns:a16="http://schemas.microsoft.com/office/drawing/2014/main" id="{5856A5BC-783E-13F3-4D6F-1936CE3B7841}"/>
              </a:ext>
            </a:extLst>
          </p:cNvPr>
          <p:cNvSpPr/>
          <p:nvPr/>
        </p:nvSpPr>
        <p:spPr>
          <a:xfrm>
            <a:off x="1530906" y="5674927"/>
            <a:ext cx="2835235" cy="354330"/>
          </a:xfrm>
          <a:prstGeom prst="rect">
            <a:avLst/>
          </a:prstGeom>
          <a:noFill/>
          <a:ln/>
        </p:spPr>
        <p:txBody>
          <a:bodyPr wrap="none" lIns="0" tIns="0" rIns="0" bIns="0" rtlCol="0" anchor="t"/>
          <a:lstStyle/>
          <a:p>
            <a:pPr marL="0" indent="0" algn="l">
              <a:lnSpc>
                <a:spcPts val="2750"/>
              </a:lnSpc>
              <a:buNone/>
            </a:pPr>
            <a:r>
              <a:rPr lang="en-US" sz="2400" b="1" i="0">
                <a:effectLst/>
                <a:latin typeface="UICTFontTextStyleBody"/>
              </a:rPr>
              <a:t>detect actions</a:t>
            </a:r>
            <a:endParaRPr lang="en-US" sz="2200" b="1" dirty="0"/>
          </a:p>
        </p:txBody>
      </p:sp>
      <p:sp>
        <p:nvSpPr>
          <p:cNvPr id="33" name="Text 6">
            <a:extLst>
              <a:ext uri="{FF2B5EF4-FFF2-40B4-BE49-F238E27FC236}">
                <a16:creationId xmlns:a16="http://schemas.microsoft.com/office/drawing/2014/main" id="{7E6E7BD9-C754-A400-47EA-F7505E53261E}"/>
              </a:ext>
            </a:extLst>
          </p:cNvPr>
          <p:cNvSpPr/>
          <p:nvPr/>
        </p:nvSpPr>
        <p:spPr>
          <a:xfrm>
            <a:off x="4801867" y="5928051"/>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35" name="Text 7">
            <a:extLst>
              <a:ext uri="{FF2B5EF4-FFF2-40B4-BE49-F238E27FC236}">
                <a16:creationId xmlns:a16="http://schemas.microsoft.com/office/drawing/2014/main" id="{CF316768-DC01-F0BB-60BB-E1913FA44CCF}"/>
              </a:ext>
            </a:extLst>
          </p:cNvPr>
          <p:cNvSpPr/>
          <p:nvPr/>
        </p:nvSpPr>
        <p:spPr>
          <a:xfrm>
            <a:off x="5337453" y="5750886"/>
            <a:ext cx="2835235" cy="354330"/>
          </a:xfrm>
          <a:prstGeom prst="rect">
            <a:avLst/>
          </a:prstGeom>
          <a:noFill/>
          <a:ln>
            <a:solidFill>
              <a:schemeClr val="bg1"/>
            </a:solidFill>
          </a:ln>
        </p:spPr>
        <p:txBody>
          <a:bodyPr wrap="none" lIns="0" tIns="0" rIns="0" bIns="0" rtlCol="0" anchor="t"/>
          <a:lstStyle/>
          <a:p>
            <a:r>
              <a:rPr lang="en-US" sz="2400" b="1" i="0" dirty="0">
                <a:effectLst/>
                <a:latin typeface="UICTFontTextStyleBody"/>
              </a:rPr>
              <a:t>real-time notifications</a:t>
            </a:r>
            <a:endParaRPr lang="en-US" sz="2400" b="1" dirty="0">
              <a:effectLst/>
              <a:latin typeface=".AppleSystemUIFont"/>
            </a:endParaRPr>
          </a:p>
        </p:txBody>
      </p:sp>
      <p:sp>
        <p:nvSpPr>
          <p:cNvPr id="37" name="Text 8">
            <a:extLst>
              <a:ext uri="{FF2B5EF4-FFF2-40B4-BE49-F238E27FC236}">
                <a16:creationId xmlns:a16="http://schemas.microsoft.com/office/drawing/2014/main" id="{66BA8671-78A3-6CAE-C47A-2B27F70D4E08}"/>
              </a:ext>
            </a:extLst>
          </p:cNvPr>
          <p:cNvSpPr/>
          <p:nvPr/>
        </p:nvSpPr>
        <p:spPr>
          <a:xfrm>
            <a:off x="5320682" y="6121997"/>
            <a:ext cx="2927747" cy="1814513"/>
          </a:xfrm>
          <a:prstGeom prst="rect">
            <a:avLst/>
          </a:prstGeom>
          <a:noFill/>
          <a:ln/>
        </p:spPr>
        <p:txBody>
          <a:bodyPr wrap="square" lIns="0" tIns="0" rIns="0" bIns="0" rtlCol="0" anchor="t"/>
          <a:lstStyle/>
          <a:p>
            <a:pPr algn="l"/>
            <a:r>
              <a:rPr lang="en-US" sz="1600" b="0" i="0" dirty="0">
                <a:effectLst/>
                <a:latin typeface="UICTFontTextStyleBody"/>
              </a:rPr>
              <a:t>Sends real-time notifications to security personnel via email.</a:t>
            </a:r>
            <a:endParaRPr lang="en-US" sz="1600" dirty="0">
              <a:effectLst/>
              <a:latin typeface=".AppleSystemUIFont"/>
            </a:endParaRPr>
          </a:p>
        </p:txBody>
      </p:sp>
      <p:sp>
        <p:nvSpPr>
          <p:cNvPr id="17" name="Text 3">
            <a:extLst>
              <a:ext uri="{FF2B5EF4-FFF2-40B4-BE49-F238E27FC236}">
                <a16:creationId xmlns:a16="http://schemas.microsoft.com/office/drawing/2014/main" id="{E1BC48CE-99AD-FE9F-311D-D6F22EF69887}"/>
              </a:ext>
            </a:extLst>
          </p:cNvPr>
          <p:cNvSpPr/>
          <p:nvPr/>
        </p:nvSpPr>
        <p:spPr>
          <a:xfrm>
            <a:off x="1577161" y="6989098"/>
            <a:ext cx="2835235" cy="354330"/>
          </a:xfrm>
          <a:prstGeom prst="rect">
            <a:avLst/>
          </a:prstGeom>
          <a:noFill/>
          <a:ln/>
        </p:spPr>
        <p:txBody>
          <a:bodyPr wrap="none" lIns="0" tIns="0" rIns="0" bIns="0" rtlCol="0" anchor="t"/>
          <a:lstStyle/>
          <a:p>
            <a:pPr marL="0" indent="0" algn="l">
              <a:lnSpc>
                <a:spcPts val="2750"/>
              </a:lnSpc>
              <a:buNone/>
            </a:pPr>
            <a:r>
              <a:rPr lang="en-US" sz="2400" b="1" i="0" dirty="0">
                <a:effectLst/>
                <a:latin typeface="UICTFontTextStyleBody"/>
              </a:rPr>
              <a:t>Saves</a:t>
            </a:r>
            <a:r>
              <a:rPr lang="en-GB" sz="2400" b="1" i="0" dirty="0">
                <a:effectLst/>
                <a:latin typeface="UICTFontTextStyleBody"/>
              </a:rPr>
              <a:t> </a:t>
            </a:r>
            <a:r>
              <a:rPr lang="en-US" sz="2400" b="1" i="0" dirty="0">
                <a:effectLst/>
                <a:latin typeface="UICTFontTextStyleBody"/>
              </a:rPr>
              <a:t>images and logs</a:t>
            </a:r>
            <a:endParaRPr lang="en-US" sz="2200" b="1" dirty="0"/>
          </a:p>
        </p:txBody>
      </p:sp>
      <p:sp>
        <p:nvSpPr>
          <p:cNvPr id="20" name="Text 10">
            <a:extLst>
              <a:ext uri="{FF2B5EF4-FFF2-40B4-BE49-F238E27FC236}">
                <a16:creationId xmlns:a16="http://schemas.microsoft.com/office/drawing/2014/main" id="{26674043-4ECB-9E9B-F187-3B7C7625331D}"/>
              </a:ext>
            </a:extLst>
          </p:cNvPr>
          <p:cNvSpPr/>
          <p:nvPr/>
        </p:nvSpPr>
        <p:spPr>
          <a:xfrm>
            <a:off x="1024050" y="7222510"/>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24" name="Text 8">
            <a:extLst>
              <a:ext uri="{FF2B5EF4-FFF2-40B4-BE49-F238E27FC236}">
                <a16:creationId xmlns:a16="http://schemas.microsoft.com/office/drawing/2014/main" id="{64B86F55-A882-46F6-6023-A6E5F25F5FDA}"/>
              </a:ext>
            </a:extLst>
          </p:cNvPr>
          <p:cNvSpPr/>
          <p:nvPr/>
        </p:nvSpPr>
        <p:spPr>
          <a:xfrm>
            <a:off x="1592043" y="7362723"/>
            <a:ext cx="2927747" cy="1814513"/>
          </a:xfrm>
          <a:prstGeom prst="rect">
            <a:avLst/>
          </a:prstGeom>
          <a:noFill/>
          <a:ln/>
        </p:spPr>
        <p:txBody>
          <a:bodyPr wrap="square" lIns="0" tIns="0" rIns="0" bIns="0" rtlCol="0" anchor="t"/>
          <a:lstStyle/>
          <a:p>
            <a:pPr algn="l"/>
            <a:r>
              <a:rPr lang="en-US" sz="1600" b="0" i="0" dirty="0">
                <a:effectLst/>
                <a:latin typeface="UICTFontTextStyleBody"/>
              </a:rPr>
              <a:t>Automatically captures and saves evidence (images and logs) for post-incident analysis.</a:t>
            </a:r>
            <a:endParaRPr lang="en-US" sz="1600" dirty="0">
              <a:effectLst/>
              <a:latin typeface=".AppleSystemUIFon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45375"/>
          <a:stretch/>
        </p:blipFill>
        <p:spPr>
          <a:xfrm>
            <a:off x="231101" y="0"/>
            <a:ext cx="4838105" cy="8229600"/>
          </a:xfrm>
          <a:prstGeom prst="rect">
            <a:avLst/>
          </a:prstGeom>
        </p:spPr>
      </p:pic>
      <p:sp>
        <p:nvSpPr>
          <p:cNvPr id="3" name="Text 0"/>
          <p:cNvSpPr/>
          <p:nvPr/>
        </p:nvSpPr>
        <p:spPr>
          <a:xfrm>
            <a:off x="6116479" y="784622"/>
            <a:ext cx="7883842" cy="1125141"/>
          </a:xfrm>
          <a:prstGeom prst="rect">
            <a:avLst/>
          </a:prstGeom>
          <a:noFill/>
          <a:ln/>
        </p:spPr>
        <p:txBody>
          <a:bodyPr wrap="square" lIns="0" tIns="0" rIns="0" bIns="0" rtlCol="0" anchor="t"/>
          <a:lstStyle/>
          <a:p>
            <a:pPr marL="0" indent="0" algn="l">
              <a:lnSpc>
                <a:spcPts val="4400"/>
              </a:lnSpc>
              <a:buNone/>
            </a:pPr>
            <a:r>
              <a:rPr lang="en-US" sz="3500" b="1" kern="0" spc="-106" dirty="0">
                <a:solidFill>
                  <a:srgbClr val="000000"/>
                </a:solidFill>
                <a:latin typeface="Inter Bold" pitchFamily="34" charset="0"/>
                <a:ea typeface="Inter Bold" pitchFamily="34" charset="-122"/>
                <a:cs typeface="Inter Bold" pitchFamily="34" charset="-120"/>
              </a:rPr>
              <a:t>Smart Guard: The AI-Powered Solution</a:t>
            </a:r>
            <a:endParaRPr lang="en-US" sz="3500" dirty="0"/>
          </a:p>
        </p:txBody>
      </p:sp>
      <p:sp>
        <p:nvSpPr>
          <p:cNvPr id="4" name="Shape 1"/>
          <p:cNvSpPr/>
          <p:nvPr/>
        </p:nvSpPr>
        <p:spPr>
          <a:xfrm>
            <a:off x="6375083" y="2179796"/>
            <a:ext cx="22860" cy="5265182"/>
          </a:xfrm>
          <a:prstGeom prst="roundRect">
            <a:avLst>
              <a:gd name="adj" fmla="val 330756"/>
            </a:avLst>
          </a:prstGeom>
          <a:solidFill>
            <a:srgbClr val="C0C1D7"/>
          </a:solidFill>
          <a:ln/>
        </p:spPr>
      </p:sp>
      <p:sp>
        <p:nvSpPr>
          <p:cNvPr id="5" name="Shape 2"/>
          <p:cNvSpPr/>
          <p:nvPr/>
        </p:nvSpPr>
        <p:spPr>
          <a:xfrm>
            <a:off x="6566178" y="2573417"/>
            <a:ext cx="630079" cy="22860"/>
          </a:xfrm>
          <a:prstGeom prst="roundRect">
            <a:avLst>
              <a:gd name="adj" fmla="val 330756"/>
            </a:avLst>
          </a:prstGeom>
          <a:solidFill>
            <a:srgbClr val="C0C1D7"/>
          </a:solidFill>
          <a:ln/>
        </p:spPr>
      </p:sp>
      <p:sp>
        <p:nvSpPr>
          <p:cNvPr id="6" name="Shape 3"/>
          <p:cNvSpPr/>
          <p:nvPr/>
        </p:nvSpPr>
        <p:spPr>
          <a:xfrm>
            <a:off x="6183987" y="2382322"/>
            <a:ext cx="405051" cy="405051"/>
          </a:xfrm>
          <a:prstGeom prst="roundRect">
            <a:avLst>
              <a:gd name="adj" fmla="val 18667"/>
            </a:avLst>
          </a:prstGeom>
          <a:solidFill>
            <a:srgbClr val="DADBF1"/>
          </a:solidFill>
          <a:ln w="7620">
            <a:solidFill>
              <a:srgbClr val="C0C1D7"/>
            </a:solidFill>
            <a:prstDash val="solid"/>
          </a:ln>
        </p:spPr>
      </p:sp>
      <p:sp>
        <p:nvSpPr>
          <p:cNvPr id="7" name="Text 4"/>
          <p:cNvSpPr/>
          <p:nvPr/>
        </p:nvSpPr>
        <p:spPr>
          <a:xfrm>
            <a:off x="6332339" y="2449830"/>
            <a:ext cx="108347" cy="270034"/>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1</a:t>
            </a:r>
            <a:endParaRPr lang="en-US" sz="2100" dirty="0"/>
          </a:p>
        </p:txBody>
      </p:sp>
      <p:sp>
        <p:nvSpPr>
          <p:cNvPr id="8" name="Text 5"/>
          <p:cNvSpPr/>
          <p:nvPr/>
        </p:nvSpPr>
        <p:spPr>
          <a:xfrm>
            <a:off x="7376636" y="2359819"/>
            <a:ext cx="2250281" cy="281226"/>
          </a:xfrm>
          <a:prstGeom prst="rect">
            <a:avLst/>
          </a:prstGeom>
          <a:noFill/>
          <a:ln/>
        </p:spPr>
        <p:txBody>
          <a:bodyPr wrap="none" lIns="0" tIns="0" rIns="0" bIns="0" rtlCol="0" anchor="t"/>
          <a:lstStyle/>
          <a:p>
            <a:pPr marL="0" indent="0" algn="l">
              <a:lnSpc>
                <a:spcPts val="2200"/>
              </a:lnSpc>
              <a:buNone/>
            </a:pPr>
            <a:r>
              <a:rPr lang="en-US" sz="1750" b="1" kern="0" spc="-53" dirty="0">
                <a:solidFill>
                  <a:srgbClr val="272525"/>
                </a:solidFill>
                <a:latin typeface="Inter Bold" pitchFamily="34" charset="0"/>
                <a:ea typeface="Inter Bold" pitchFamily="34" charset="-122"/>
                <a:cs typeface="Inter Bold" pitchFamily="34" charset="-120"/>
              </a:rPr>
              <a:t>AI Analysis</a:t>
            </a:r>
            <a:endParaRPr lang="en-US" sz="1750" dirty="0"/>
          </a:p>
        </p:txBody>
      </p:sp>
      <p:sp>
        <p:nvSpPr>
          <p:cNvPr id="9" name="Text 6"/>
          <p:cNvSpPr/>
          <p:nvPr/>
        </p:nvSpPr>
        <p:spPr>
          <a:xfrm>
            <a:off x="7376636" y="2749034"/>
            <a:ext cx="6623685" cy="288012"/>
          </a:xfrm>
          <a:prstGeom prst="rect">
            <a:avLst/>
          </a:prstGeom>
          <a:noFill/>
          <a:ln/>
        </p:spPr>
        <p:txBody>
          <a:bodyPr wrap="non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Deep learning algorithms analyze live video feeds from surveillance cameras.</a:t>
            </a:r>
            <a:endParaRPr lang="en-US" sz="1400" dirty="0"/>
          </a:p>
        </p:txBody>
      </p:sp>
      <p:sp>
        <p:nvSpPr>
          <p:cNvPr id="10" name="Shape 7"/>
          <p:cNvSpPr/>
          <p:nvPr/>
        </p:nvSpPr>
        <p:spPr>
          <a:xfrm>
            <a:off x="6566178" y="3790712"/>
            <a:ext cx="630079" cy="22860"/>
          </a:xfrm>
          <a:prstGeom prst="roundRect">
            <a:avLst>
              <a:gd name="adj" fmla="val 330756"/>
            </a:avLst>
          </a:prstGeom>
          <a:solidFill>
            <a:srgbClr val="C0C1D7"/>
          </a:solidFill>
          <a:ln/>
        </p:spPr>
      </p:sp>
      <p:sp>
        <p:nvSpPr>
          <p:cNvPr id="11" name="Shape 8"/>
          <p:cNvSpPr/>
          <p:nvPr/>
        </p:nvSpPr>
        <p:spPr>
          <a:xfrm>
            <a:off x="6183987" y="3599617"/>
            <a:ext cx="405051" cy="405051"/>
          </a:xfrm>
          <a:prstGeom prst="roundRect">
            <a:avLst>
              <a:gd name="adj" fmla="val 18667"/>
            </a:avLst>
          </a:prstGeom>
          <a:solidFill>
            <a:srgbClr val="DADBF1"/>
          </a:solidFill>
          <a:ln w="7620">
            <a:solidFill>
              <a:srgbClr val="C0C1D7"/>
            </a:solidFill>
            <a:prstDash val="solid"/>
          </a:ln>
        </p:spPr>
      </p:sp>
      <p:sp>
        <p:nvSpPr>
          <p:cNvPr id="12" name="Text 9"/>
          <p:cNvSpPr/>
          <p:nvPr/>
        </p:nvSpPr>
        <p:spPr>
          <a:xfrm>
            <a:off x="6305550" y="3667125"/>
            <a:ext cx="161925" cy="270034"/>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2</a:t>
            </a:r>
            <a:endParaRPr lang="en-US" sz="2100" dirty="0"/>
          </a:p>
        </p:txBody>
      </p:sp>
      <p:sp>
        <p:nvSpPr>
          <p:cNvPr id="13" name="Text 10"/>
          <p:cNvSpPr/>
          <p:nvPr/>
        </p:nvSpPr>
        <p:spPr>
          <a:xfrm>
            <a:off x="7376636" y="3577114"/>
            <a:ext cx="2250281" cy="281226"/>
          </a:xfrm>
          <a:prstGeom prst="rect">
            <a:avLst/>
          </a:prstGeom>
          <a:noFill/>
          <a:ln/>
        </p:spPr>
        <p:txBody>
          <a:bodyPr wrap="none" lIns="0" tIns="0" rIns="0" bIns="0" rtlCol="0" anchor="t"/>
          <a:lstStyle/>
          <a:p>
            <a:pPr marL="0" indent="0" algn="l">
              <a:lnSpc>
                <a:spcPts val="2200"/>
              </a:lnSpc>
              <a:buNone/>
            </a:pPr>
            <a:r>
              <a:rPr lang="en-US" sz="1750" b="1" kern="0" spc="-53" dirty="0">
                <a:solidFill>
                  <a:srgbClr val="272525"/>
                </a:solidFill>
                <a:latin typeface="Inter Bold" pitchFamily="34" charset="0"/>
                <a:ea typeface="Inter Bold" pitchFamily="34" charset="-122"/>
                <a:cs typeface="Inter Bold" pitchFamily="34" charset="-120"/>
              </a:rPr>
              <a:t>Behavior Detection</a:t>
            </a:r>
            <a:endParaRPr lang="en-US" sz="1750" dirty="0"/>
          </a:p>
        </p:txBody>
      </p:sp>
      <p:sp>
        <p:nvSpPr>
          <p:cNvPr id="14" name="Text 11"/>
          <p:cNvSpPr/>
          <p:nvPr/>
        </p:nvSpPr>
        <p:spPr>
          <a:xfrm>
            <a:off x="7376636" y="3966329"/>
            <a:ext cx="6623685" cy="576024"/>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System identifies aggressive behaviors such as slapping, punching, and face-covering.</a:t>
            </a:r>
            <a:endParaRPr lang="en-US" sz="1400" dirty="0"/>
          </a:p>
        </p:txBody>
      </p:sp>
      <p:sp>
        <p:nvSpPr>
          <p:cNvPr id="15" name="Shape 12"/>
          <p:cNvSpPr/>
          <p:nvPr/>
        </p:nvSpPr>
        <p:spPr>
          <a:xfrm>
            <a:off x="6566178" y="5296019"/>
            <a:ext cx="630079" cy="22860"/>
          </a:xfrm>
          <a:prstGeom prst="roundRect">
            <a:avLst>
              <a:gd name="adj" fmla="val 330756"/>
            </a:avLst>
          </a:prstGeom>
          <a:solidFill>
            <a:srgbClr val="C0C1D7"/>
          </a:solidFill>
          <a:ln/>
        </p:spPr>
      </p:sp>
      <p:sp>
        <p:nvSpPr>
          <p:cNvPr id="16" name="Shape 13"/>
          <p:cNvSpPr/>
          <p:nvPr/>
        </p:nvSpPr>
        <p:spPr>
          <a:xfrm>
            <a:off x="6183987" y="5104924"/>
            <a:ext cx="405051" cy="405051"/>
          </a:xfrm>
          <a:prstGeom prst="roundRect">
            <a:avLst>
              <a:gd name="adj" fmla="val 18667"/>
            </a:avLst>
          </a:prstGeom>
          <a:solidFill>
            <a:srgbClr val="DADBF1"/>
          </a:solidFill>
          <a:ln w="7620">
            <a:solidFill>
              <a:srgbClr val="C0C1D7"/>
            </a:solidFill>
            <a:prstDash val="solid"/>
          </a:ln>
        </p:spPr>
      </p:sp>
      <p:sp>
        <p:nvSpPr>
          <p:cNvPr id="17" name="Text 14"/>
          <p:cNvSpPr/>
          <p:nvPr/>
        </p:nvSpPr>
        <p:spPr>
          <a:xfrm>
            <a:off x="6303407" y="5172432"/>
            <a:ext cx="166211" cy="270034"/>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3</a:t>
            </a:r>
            <a:endParaRPr lang="en-US" sz="2100" dirty="0"/>
          </a:p>
        </p:txBody>
      </p:sp>
      <p:sp>
        <p:nvSpPr>
          <p:cNvPr id="18" name="Text 15"/>
          <p:cNvSpPr/>
          <p:nvPr/>
        </p:nvSpPr>
        <p:spPr>
          <a:xfrm>
            <a:off x="7376636" y="5082421"/>
            <a:ext cx="2351246" cy="281226"/>
          </a:xfrm>
          <a:prstGeom prst="rect">
            <a:avLst/>
          </a:prstGeom>
          <a:noFill/>
          <a:ln/>
        </p:spPr>
        <p:txBody>
          <a:bodyPr wrap="none" lIns="0" tIns="0" rIns="0" bIns="0" rtlCol="0" anchor="t"/>
          <a:lstStyle/>
          <a:p>
            <a:pPr marL="0" indent="0" algn="l">
              <a:lnSpc>
                <a:spcPts val="2200"/>
              </a:lnSpc>
              <a:buNone/>
            </a:pPr>
            <a:r>
              <a:rPr lang="en-US" sz="1750" b="1" kern="0" spc="-53" dirty="0">
                <a:solidFill>
                  <a:srgbClr val="272525"/>
                </a:solidFill>
                <a:latin typeface="Inter Bold" pitchFamily="34" charset="0"/>
                <a:ea typeface="Inter Bold" pitchFamily="34" charset="-122"/>
                <a:cs typeface="Inter Bold" pitchFamily="34" charset="-120"/>
              </a:rPr>
              <a:t>Immediate Notification</a:t>
            </a:r>
            <a:endParaRPr lang="en-US" sz="1750" dirty="0"/>
          </a:p>
        </p:txBody>
      </p:sp>
      <p:sp>
        <p:nvSpPr>
          <p:cNvPr id="19" name="Text 16"/>
          <p:cNvSpPr/>
          <p:nvPr/>
        </p:nvSpPr>
        <p:spPr>
          <a:xfrm>
            <a:off x="7376636" y="5471636"/>
            <a:ext cx="6623685" cy="576024"/>
          </a:xfrm>
          <a:prstGeom prst="rect">
            <a:avLst/>
          </a:prstGeom>
          <a:noFill/>
          <a:ln/>
        </p:spPr>
        <p:txBody>
          <a:bodyPr wrap="squar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Email alerts are sent to designated personnel upon detection of aggressive behavior.</a:t>
            </a:r>
            <a:endParaRPr lang="en-US" sz="1400" dirty="0"/>
          </a:p>
        </p:txBody>
      </p:sp>
      <p:sp>
        <p:nvSpPr>
          <p:cNvPr id="20" name="Shape 17"/>
          <p:cNvSpPr/>
          <p:nvPr/>
        </p:nvSpPr>
        <p:spPr>
          <a:xfrm>
            <a:off x="6566178" y="6801326"/>
            <a:ext cx="630079" cy="22860"/>
          </a:xfrm>
          <a:prstGeom prst="roundRect">
            <a:avLst>
              <a:gd name="adj" fmla="val 330756"/>
            </a:avLst>
          </a:prstGeom>
          <a:solidFill>
            <a:srgbClr val="C0C1D7"/>
          </a:solidFill>
          <a:ln/>
        </p:spPr>
      </p:sp>
      <p:sp>
        <p:nvSpPr>
          <p:cNvPr id="21" name="Shape 18"/>
          <p:cNvSpPr/>
          <p:nvPr/>
        </p:nvSpPr>
        <p:spPr>
          <a:xfrm>
            <a:off x="6183987" y="6610231"/>
            <a:ext cx="405051" cy="405051"/>
          </a:xfrm>
          <a:prstGeom prst="roundRect">
            <a:avLst>
              <a:gd name="adj" fmla="val 18667"/>
            </a:avLst>
          </a:prstGeom>
          <a:solidFill>
            <a:srgbClr val="DADBF1"/>
          </a:solidFill>
          <a:ln w="7620">
            <a:solidFill>
              <a:srgbClr val="C0C1D7"/>
            </a:solidFill>
            <a:prstDash val="solid"/>
          </a:ln>
        </p:spPr>
      </p:sp>
      <p:sp>
        <p:nvSpPr>
          <p:cNvPr id="22" name="Text 19"/>
          <p:cNvSpPr/>
          <p:nvPr/>
        </p:nvSpPr>
        <p:spPr>
          <a:xfrm>
            <a:off x="6299240" y="6677739"/>
            <a:ext cx="174546" cy="270034"/>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4</a:t>
            </a:r>
            <a:endParaRPr lang="en-US" sz="2100" dirty="0"/>
          </a:p>
        </p:txBody>
      </p:sp>
      <p:sp>
        <p:nvSpPr>
          <p:cNvPr id="23" name="Text 20"/>
          <p:cNvSpPr/>
          <p:nvPr/>
        </p:nvSpPr>
        <p:spPr>
          <a:xfrm>
            <a:off x="7376636" y="6587728"/>
            <a:ext cx="2486620" cy="281226"/>
          </a:xfrm>
          <a:prstGeom prst="rect">
            <a:avLst/>
          </a:prstGeom>
          <a:noFill/>
          <a:ln/>
        </p:spPr>
        <p:txBody>
          <a:bodyPr wrap="none" lIns="0" tIns="0" rIns="0" bIns="0" rtlCol="0" anchor="t"/>
          <a:lstStyle/>
          <a:p>
            <a:pPr marL="0" indent="0" algn="l">
              <a:lnSpc>
                <a:spcPts val="2200"/>
              </a:lnSpc>
              <a:buNone/>
            </a:pPr>
            <a:r>
              <a:rPr lang="en-US" sz="1750" b="1" kern="0" spc="-53" dirty="0">
                <a:solidFill>
                  <a:srgbClr val="272525"/>
                </a:solidFill>
                <a:latin typeface="Inter Bold" pitchFamily="34" charset="0"/>
                <a:ea typeface="Inter Bold" pitchFamily="34" charset="-122"/>
                <a:cs typeface="Inter Bold" pitchFamily="34" charset="-120"/>
              </a:rPr>
              <a:t>Incident Documentation</a:t>
            </a:r>
            <a:endParaRPr lang="en-US" sz="1750" dirty="0"/>
          </a:p>
        </p:txBody>
      </p:sp>
      <p:sp>
        <p:nvSpPr>
          <p:cNvPr id="24" name="Text 21"/>
          <p:cNvSpPr/>
          <p:nvPr/>
        </p:nvSpPr>
        <p:spPr>
          <a:xfrm>
            <a:off x="7376636" y="6976943"/>
            <a:ext cx="6623685" cy="288012"/>
          </a:xfrm>
          <a:prstGeom prst="rect">
            <a:avLst/>
          </a:prstGeom>
          <a:noFill/>
          <a:ln/>
        </p:spPr>
        <p:txBody>
          <a:bodyPr wrap="none" lIns="0" tIns="0" rIns="0" bIns="0" rtlCol="0" anchor="t"/>
          <a:lstStyle/>
          <a:p>
            <a:pPr marL="0" indent="0" algn="l">
              <a:lnSpc>
                <a:spcPts val="2250"/>
              </a:lnSpc>
              <a:buNone/>
            </a:pPr>
            <a:r>
              <a:rPr lang="en-US" sz="1400" kern="0" spc="-28" dirty="0">
                <a:solidFill>
                  <a:srgbClr val="272525"/>
                </a:solidFill>
                <a:latin typeface="Inter" pitchFamily="34" charset="0"/>
                <a:ea typeface="Inter" pitchFamily="34" charset="-122"/>
                <a:cs typeface="Inter" pitchFamily="34" charset="-120"/>
              </a:rPr>
              <a:t>Images of events are captured and stored as evidence for further review.</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System Applications</a:t>
            </a:r>
            <a:endParaRPr lang="en-US" sz="4450" dirty="0"/>
          </a:p>
        </p:txBody>
      </p:sp>
      <p:sp>
        <p:nvSpPr>
          <p:cNvPr id="3" name="Text 1"/>
          <p:cNvSpPr/>
          <p:nvPr/>
        </p:nvSpPr>
        <p:spPr>
          <a:xfrm>
            <a:off x="793790" y="3452813"/>
            <a:ext cx="3978116" cy="708660"/>
          </a:xfrm>
          <a:prstGeom prst="rect">
            <a:avLst/>
          </a:prstGeom>
          <a:noFill/>
          <a:ln/>
        </p:spPr>
        <p:txBody>
          <a:bodyPr wrap="squar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Server Rooms and IT Departments</a:t>
            </a:r>
            <a:endParaRPr lang="en-US" sz="2200" dirty="0"/>
          </a:p>
        </p:txBody>
      </p:sp>
      <p:sp>
        <p:nvSpPr>
          <p:cNvPr id="4" name="Text 2"/>
          <p:cNvSpPr/>
          <p:nvPr/>
        </p:nvSpPr>
        <p:spPr>
          <a:xfrm>
            <a:off x="807360" y="4033957"/>
            <a:ext cx="3978116"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Monitors employee behavior in secure areas, identifying unusual activities that may pose risks to equipment or data integrity.</a:t>
            </a:r>
            <a:endParaRPr lang="en-US" sz="1750" dirty="0"/>
          </a:p>
        </p:txBody>
      </p:sp>
      <p:sp>
        <p:nvSpPr>
          <p:cNvPr id="5" name="Text 3"/>
          <p:cNvSpPr/>
          <p:nvPr/>
        </p:nvSpPr>
        <p:spPr>
          <a:xfrm>
            <a:off x="5332928" y="3452813"/>
            <a:ext cx="2891671"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Schools and Hospitals</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Enhances safety by detecting aggressive behaviors, providing protection in sensitive environments that require close supervision.</a:t>
            </a:r>
            <a:endParaRPr lang="en-US" sz="1750" dirty="0"/>
          </a:p>
        </p:txBody>
      </p:sp>
      <p:sp>
        <p:nvSpPr>
          <p:cNvPr id="7" name="Text 5"/>
          <p:cNvSpPr/>
          <p:nvPr/>
        </p:nvSpPr>
        <p:spPr>
          <a:xfrm>
            <a:off x="9872067" y="3452813"/>
            <a:ext cx="338149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Homes and Public Spaces</a:t>
            </a:r>
            <a:endParaRPr lang="en-US" sz="2200" dirty="0"/>
          </a:p>
        </p:txBody>
      </p:sp>
      <p:sp>
        <p:nvSpPr>
          <p:cNvPr id="8" name="Text 6"/>
          <p:cNvSpPr/>
          <p:nvPr/>
        </p:nvSpPr>
        <p:spPr>
          <a:xfrm>
            <a:off x="9858496" y="4033957"/>
            <a:ext cx="3679756" cy="1678424"/>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Enables monitoring of visitors or children at home, and crowd behavior in public areas like shopping centers to prevent unwanted actions and ensure safety.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Project Objective</a:t>
            </a:r>
            <a:endParaRPr lang="en-US" sz="4450" dirty="0"/>
          </a:p>
        </p:txBody>
      </p:sp>
      <p:sp>
        <p:nvSpPr>
          <p:cNvPr id="4" name="Shape 1"/>
          <p:cNvSpPr/>
          <p:nvPr/>
        </p:nvSpPr>
        <p:spPr>
          <a:xfrm>
            <a:off x="6280190" y="2477810"/>
            <a:ext cx="3664863" cy="2410897"/>
          </a:xfrm>
          <a:prstGeom prst="roundRect">
            <a:avLst>
              <a:gd name="adj" fmla="val 3952"/>
            </a:avLst>
          </a:prstGeom>
          <a:solidFill>
            <a:srgbClr val="DADBF1"/>
          </a:solidFill>
          <a:ln w="7620">
            <a:solidFill>
              <a:srgbClr val="C0C1D7"/>
            </a:solidFill>
            <a:prstDash val="solid"/>
          </a:ln>
        </p:spPr>
      </p:sp>
      <p:sp>
        <p:nvSpPr>
          <p:cNvPr id="5" name="Text 2"/>
          <p:cNvSpPr/>
          <p:nvPr/>
        </p:nvSpPr>
        <p:spPr>
          <a:xfrm>
            <a:off x="6514624" y="271224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Upgrade Security</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Incorporate AI to move beyond simple motion detection in traditional security frameworks.</a:t>
            </a:r>
            <a:endParaRPr lang="en-US" sz="1750" dirty="0"/>
          </a:p>
        </p:txBody>
      </p:sp>
      <p:sp>
        <p:nvSpPr>
          <p:cNvPr id="7" name="Shape 4"/>
          <p:cNvSpPr/>
          <p:nvPr/>
        </p:nvSpPr>
        <p:spPr>
          <a:xfrm>
            <a:off x="10171867" y="2477810"/>
            <a:ext cx="3664863" cy="2410897"/>
          </a:xfrm>
          <a:prstGeom prst="roundRect">
            <a:avLst>
              <a:gd name="adj" fmla="val 3952"/>
            </a:avLst>
          </a:prstGeom>
          <a:solidFill>
            <a:srgbClr val="DADBF1"/>
          </a:solidFill>
          <a:ln w="7620">
            <a:solidFill>
              <a:srgbClr val="C0C1D7"/>
            </a:solidFill>
            <a:prstDash val="solid"/>
          </a:ln>
        </p:spPr>
      </p:sp>
      <p:sp>
        <p:nvSpPr>
          <p:cNvPr id="8" name="Text 5"/>
          <p:cNvSpPr/>
          <p:nvPr/>
        </p:nvSpPr>
        <p:spPr>
          <a:xfrm>
            <a:off x="10406301" y="2712244"/>
            <a:ext cx="2972991"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Accurate Identification</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Enable precise detection of aggressive behaviors such as face-covering, slapping, and punching.</a:t>
            </a:r>
            <a:endParaRPr lang="en-US" sz="1750" dirty="0"/>
          </a:p>
        </p:txBody>
      </p:sp>
      <p:sp>
        <p:nvSpPr>
          <p:cNvPr id="10" name="Shape 7"/>
          <p:cNvSpPr/>
          <p:nvPr/>
        </p:nvSpPr>
        <p:spPr>
          <a:xfrm>
            <a:off x="6280190" y="5115520"/>
            <a:ext cx="7556421" cy="1685092"/>
          </a:xfrm>
          <a:prstGeom prst="roundRect">
            <a:avLst>
              <a:gd name="adj" fmla="val 5654"/>
            </a:avLst>
          </a:prstGeom>
          <a:solidFill>
            <a:srgbClr val="DADBF1"/>
          </a:solidFill>
          <a:ln w="7620">
            <a:solidFill>
              <a:srgbClr val="C0C1D7"/>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Immediate Alerts</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Facilitate timely responses through instant notifications upon detection of aggressive behavior.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032978" y="763375"/>
            <a:ext cx="6284873" cy="1815910"/>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Colored Frame Model</a:t>
            </a:r>
            <a:endParaRPr lang="en-GB" sz="4450" b="1" kern="0" spc="-134" dirty="0">
              <a:solidFill>
                <a:srgbClr val="000000"/>
              </a:solidFill>
              <a:latin typeface="Inter Bold" pitchFamily="34" charset="0"/>
              <a:ea typeface="Inter Bold" pitchFamily="34" charset="-122"/>
              <a:cs typeface="Inter Bold" pitchFamily="34" charset="-120"/>
            </a:endParaRPr>
          </a:p>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for Behavior Detection</a:t>
            </a:r>
            <a:endParaRPr lang="en-US" sz="4450" dirty="0"/>
          </a:p>
        </p:txBody>
      </p:sp>
      <p:sp>
        <p:nvSpPr>
          <p:cNvPr id="4" name="Text 1"/>
          <p:cNvSpPr/>
          <p:nvPr/>
        </p:nvSpPr>
        <p:spPr>
          <a:xfrm>
            <a:off x="6089573" y="2579284"/>
            <a:ext cx="7354729" cy="3071031"/>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Smart Guard system utilizes a color-coded framing model to</a:t>
            </a:r>
            <a:endParaRPr lang="en-GB" sz="1750" kern="0" spc="-36" dirty="0">
              <a:solidFill>
                <a:srgbClr val="272525"/>
              </a:solidFill>
              <a:latin typeface="Inter" pitchFamily="34" charset="0"/>
              <a:ea typeface="Inter" pitchFamily="34" charset="-122"/>
              <a:cs typeface="Inter" pitchFamily="34" charset="-120"/>
            </a:endParaRPr>
          </a:p>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visually indicate the detection of aggressive behavior.</a:t>
            </a:r>
            <a:endParaRPr lang="en-GB" sz="1750" kern="0" spc="-36" dirty="0">
              <a:solidFill>
                <a:srgbClr val="272525"/>
              </a:solidFill>
              <a:latin typeface="Inter" pitchFamily="34" charset="0"/>
              <a:ea typeface="Inter" pitchFamily="34" charset="-122"/>
              <a:cs typeface="Inter" pitchFamily="34" charset="-120"/>
            </a:endParaRPr>
          </a:p>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Initially, individuals are framed in green, signifying normal behavior.</a:t>
            </a:r>
            <a:endParaRPr lang="en-GB" sz="1750" kern="0" spc="-36" dirty="0">
              <a:solidFill>
                <a:srgbClr val="272525"/>
              </a:solidFill>
              <a:latin typeface="Inter" pitchFamily="34" charset="0"/>
              <a:ea typeface="Inter" pitchFamily="34" charset="-122"/>
              <a:cs typeface="Inter" pitchFamily="34" charset="-120"/>
            </a:endParaRPr>
          </a:p>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When aggressive behavior is detected, the frame changes to red, and</a:t>
            </a:r>
            <a:endParaRPr lang="en-GB" sz="1750" kern="0" spc="-36" dirty="0">
              <a:solidFill>
                <a:srgbClr val="272525"/>
              </a:solidFill>
              <a:latin typeface="Inter" pitchFamily="34" charset="0"/>
              <a:ea typeface="Inter" pitchFamily="34" charset="-122"/>
              <a:cs typeface="Inter" pitchFamily="34" charset="-120"/>
            </a:endParaRPr>
          </a:p>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type of behavior is displayed above the frame.</a:t>
            </a:r>
            <a:endParaRPr lang="en-GB" sz="1750" kern="0" spc="-36" dirty="0">
              <a:solidFill>
                <a:srgbClr val="272525"/>
              </a:solidFill>
              <a:latin typeface="Inter" pitchFamily="34" charset="0"/>
              <a:ea typeface="Inter" pitchFamily="34" charset="-122"/>
              <a:cs typeface="Inter" pitchFamily="34" charset="-120"/>
            </a:endParaRPr>
          </a:p>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This visual cue allows for quick identification of potential threats.</a:t>
            </a:r>
            <a:endParaRPr lang="en-US" sz="1750" dirty="0"/>
          </a:p>
        </p:txBody>
      </p:sp>
      <p:pic>
        <p:nvPicPr>
          <p:cNvPr id="5" name="صورة 4">
            <a:extLst>
              <a:ext uri="{FF2B5EF4-FFF2-40B4-BE49-F238E27FC236}">
                <a16:creationId xmlns:a16="http://schemas.microsoft.com/office/drawing/2014/main" id="{31DF0C4D-BADD-26D8-4893-D1D9CF27BF46}"/>
              </a:ext>
            </a:extLst>
          </p:cNvPr>
          <p:cNvPicPr>
            <a:picLocks noChangeAspect="1"/>
          </p:cNvPicPr>
          <p:nvPr/>
        </p:nvPicPr>
        <p:blipFill>
          <a:blip r:embed="rId3"/>
          <a:srcRect l="50779" t="-436"/>
          <a:stretch/>
        </p:blipFill>
        <p:spPr>
          <a:xfrm>
            <a:off x="0" y="-246944"/>
            <a:ext cx="5785556" cy="8476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22908" y="784622"/>
            <a:ext cx="7714774" cy="568285"/>
          </a:xfrm>
          <a:prstGeom prst="rect">
            <a:avLst/>
          </a:prstGeom>
          <a:noFill/>
          <a:ln/>
        </p:spPr>
        <p:txBody>
          <a:bodyPr wrap="none" lIns="0" tIns="0" rIns="0" bIns="0" rtlCol="0" anchor="t"/>
          <a:lstStyle/>
          <a:p>
            <a:pPr marL="0" indent="0">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Incident Logging and Documentation</a:t>
            </a:r>
            <a:endParaRPr lang="en-US" sz="3550" dirty="0"/>
          </a:p>
        </p:txBody>
      </p:sp>
      <p:pic>
        <p:nvPicPr>
          <p:cNvPr id="4" name="Image 1" descr="preencoded.png"/>
          <p:cNvPicPr>
            <a:picLocks noChangeAspect="1"/>
          </p:cNvPicPr>
          <p:nvPr/>
        </p:nvPicPr>
        <p:blipFill>
          <a:blip r:embed="rId3"/>
          <a:stretch>
            <a:fillRect/>
          </a:stretch>
        </p:blipFill>
        <p:spPr>
          <a:xfrm>
            <a:off x="6122908" y="1625679"/>
            <a:ext cx="909280" cy="1454825"/>
          </a:xfrm>
          <a:prstGeom prst="rect">
            <a:avLst/>
          </a:prstGeom>
        </p:spPr>
      </p:pic>
      <p:sp>
        <p:nvSpPr>
          <p:cNvPr id="5" name="Text 1"/>
          <p:cNvSpPr/>
          <p:nvPr/>
        </p:nvSpPr>
        <p:spPr>
          <a:xfrm>
            <a:off x="7304961" y="1807488"/>
            <a:ext cx="2273260"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Behavior Detection</a:t>
            </a:r>
            <a:endParaRPr lang="en-US" sz="1750" dirty="0"/>
          </a:p>
        </p:txBody>
      </p:sp>
      <p:sp>
        <p:nvSpPr>
          <p:cNvPr id="6" name="Text 2"/>
          <p:cNvSpPr/>
          <p:nvPr/>
        </p:nvSpPr>
        <p:spPr>
          <a:xfrm>
            <a:off x="7304961" y="2200632"/>
            <a:ext cx="6688931"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System identifies aggressive behavior in real-time.</a:t>
            </a:r>
            <a:endParaRPr lang="en-US" sz="1400" dirty="0"/>
          </a:p>
        </p:txBody>
      </p:sp>
      <p:pic>
        <p:nvPicPr>
          <p:cNvPr id="7" name="Image 2" descr="preencoded.png"/>
          <p:cNvPicPr>
            <a:picLocks noChangeAspect="1"/>
          </p:cNvPicPr>
          <p:nvPr/>
        </p:nvPicPr>
        <p:blipFill>
          <a:blip r:embed="rId4"/>
          <a:stretch>
            <a:fillRect/>
          </a:stretch>
        </p:blipFill>
        <p:spPr>
          <a:xfrm>
            <a:off x="6122908" y="3080504"/>
            <a:ext cx="909280" cy="1454825"/>
          </a:xfrm>
          <a:prstGeom prst="rect">
            <a:avLst/>
          </a:prstGeom>
        </p:spPr>
      </p:pic>
      <p:sp>
        <p:nvSpPr>
          <p:cNvPr id="8" name="Text 3"/>
          <p:cNvSpPr/>
          <p:nvPr/>
        </p:nvSpPr>
        <p:spPr>
          <a:xfrm>
            <a:off x="7304961" y="3262313"/>
            <a:ext cx="2273260"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CSV Logging</a:t>
            </a:r>
            <a:endParaRPr lang="en-US" sz="1750" dirty="0"/>
          </a:p>
        </p:txBody>
      </p:sp>
      <p:sp>
        <p:nvSpPr>
          <p:cNvPr id="9" name="Text 4"/>
          <p:cNvSpPr/>
          <p:nvPr/>
        </p:nvSpPr>
        <p:spPr>
          <a:xfrm>
            <a:off x="7304961" y="3655457"/>
            <a:ext cx="6688931" cy="581739"/>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Incident details are recorded in a CSV file, including behavior type and timestamp.</a:t>
            </a:r>
            <a:endParaRPr lang="en-US" sz="1400" dirty="0"/>
          </a:p>
        </p:txBody>
      </p:sp>
      <p:pic>
        <p:nvPicPr>
          <p:cNvPr id="10" name="Image 3" descr="preencoded.png"/>
          <p:cNvPicPr>
            <a:picLocks noChangeAspect="1"/>
          </p:cNvPicPr>
          <p:nvPr/>
        </p:nvPicPr>
        <p:blipFill>
          <a:blip r:embed="rId5"/>
          <a:stretch>
            <a:fillRect/>
          </a:stretch>
        </p:blipFill>
        <p:spPr>
          <a:xfrm>
            <a:off x="6122908" y="4535329"/>
            <a:ext cx="909280" cy="1454825"/>
          </a:xfrm>
          <a:prstGeom prst="rect">
            <a:avLst/>
          </a:prstGeom>
        </p:spPr>
      </p:pic>
      <p:sp>
        <p:nvSpPr>
          <p:cNvPr id="11" name="Text 5"/>
          <p:cNvSpPr/>
          <p:nvPr/>
        </p:nvSpPr>
        <p:spPr>
          <a:xfrm>
            <a:off x="7304961" y="4717137"/>
            <a:ext cx="2273260"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Image Capture</a:t>
            </a:r>
            <a:endParaRPr lang="en-US" sz="1750" dirty="0"/>
          </a:p>
        </p:txBody>
      </p:sp>
      <p:sp>
        <p:nvSpPr>
          <p:cNvPr id="12" name="Text 6"/>
          <p:cNvSpPr/>
          <p:nvPr/>
        </p:nvSpPr>
        <p:spPr>
          <a:xfrm>
            <a:off x="7304961" y="5110282"/>
            <a:ext cx="6688931"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System captures and stores images of the aggressive event.</a:t>
            </a:r>
            <a:endParaRPr lang="en-US" sz="1400" dirty="0"/>
          </a:p>
        </p:txBody>
      </p:sp>
      <p:pic>
        <p:nvPicPr>
          <p:cNvPr id="13" name="Image 4" descr="preencoded.png"/>
          <p:cNvPicPr>
            <a:picLocks noChangeAspect="1"/>
          </p:cNvPicPr>
          <p:nvPr/>
        </p:nvPicPr>
        <p:blipFill>
          <a:blip r:embed="rId6"/>
          <a:stretch>
            <a:fillRect/>
          </a:stretch>
        </p:blipFill>
        <p:spPr>
          <a:xfrm>
            <a:off x="6122908" y="5990153"/>
            <a:ext cx="909280" cy="1454825"/>
          </a:xfrm>
          <a:prstGeom prst="rect">
            <a:avLst/>
          </a:prstGeom>
        </p:spPr>
      </p:pic>
      <p:sp>
        <p:nvSpPr>
          <p:cNvPr id="14" name="Text 7"/>
          <p:cNvSpPr/>
          <p:nvPr/>
        </p:nvSpPr>
        <p:spPr>
          <a:xfrm>
            <a:off x="7304961" y="6171962"/>
            <a:ext cx="2273260"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Email Notification</a:t>
            </a:r>
            <a:endParaRPr lang="en-US" sz="1750" dirty="0"/>
          </a:p>
        </p:txBody>
      </p:sp>
      <p:sp>
        <p:nvSpPr>
          <p:cNvPr id="15" name="Text 8"/>
          <p:cNvSpPr/>
          <p:nvPr/>
        </p:nvSpPr>
        <p:spPr>
          <a:xfrm>
            <a:off x="7304961" y="6565106"/>
            <a:ext cx="6688931"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Alerts are sent to designated personnel with incident details.</a:t>
            </a:r>
            <a:endParaRPr lang="en-US" sz="1400" dirty="0"/>
          </a:p>
        </p:txBody>
      </p:sp>
      <p:pic>
        <p:nvPicPr>
          <p:cNvPr id="16" name="صورة 15">
            <a:extLst>
              <a:ext uri="{FF2B5EF4-FFF2-40B4-BE49-F238E27FC236}">
                <a16:creationId xmlns:a16="http://schemas.microsoft.com/office/drawing/2014/main" id="{7659544F-3711-E1D1-67D5-2B053D263CFE}"/>
              </a:ext>
            </a:extLst>
          </p:cNvPr>
          <p:cNvPicPr>
            <a:picLocks noChangeAspect="1"/>
          </p:cNvPicPr>
          <p:nvPr/>
        </p:nvPicPr>
        <p:blipFill>
          <a:blip r:embed="rId7"/>
          <a:stretch>
            <a:fillRect/>
          </a:stretch>
        </p:blipFill>
        <p:spPr>
          <a:xfrm>
            <a:off x="19485" y="0"/>
            <a:ext cx="5830649"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0036"/>
            <a:ext cx="6162318"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Tools and Technologies</a:t>
            </a:r>
            <a:endParaRPr lang="en-US" sz="4450" dirty="0"/>
          </a:p>
        </p:txBody>
      </p:sp>
      <p:pic>
        <p:nvPicPr>
          <p:cNvPr id="4" name="Image 1" descr="preencoded.png"/>
          <p:cNvPicPr>
            <a:picLocks noChangeAspect="1"/>
          </p:cNvPicPr>
          <p:nvPr/>
        </p:nvPicPr>
        <p:blipFill>
          <a:blip r:embed="rId4"/>
          <a:stretch>
            <a:fillRect/>
          </a:stretch>
        </p:blipFill>
        <p:spPr>
          <a:xfrm>
            <a:off x="6280190" y="2288977"/>
            <a:ext cx="566976" cy="566976"/>
          </a:xfrm>
          <a:prstGeom prst="rect">
            <a:avLst/>
          </a:prstGeom>
        </p:spPr>
      </p:pic>
      <p:sp>
        <p:nvSpPr>
          <p:cNvPr id="5" name="Text 1"/>
          <p:cNvSpPr/>
          <p:nvPr/>
        </p:nvSpPr>
        <p:spPr>
          <a:xfrm>
            <a:off x="6280190" y="30827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Raspberry Pi</a:t>
            </a:r>
            <a:endParaRPr lang="en-US" sz="2200" dirty="0"/>
          </a:p>
        </p:txBody>
      </p:sp>
      <p:sp>
        <p:nvSpPr>
          <p:cNvPr id="6" name="Text 2"/>
          <p:cNvSpPr/>
          <p:nvPr/>
        </p:nvSpPr>
        <p:spPr>
          <a:xfrm>
            <a:off x="6280190" y="3573185"/>
            <a:ext cx="360807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Main processing unit for analysis and system tasks.</a:t>
            </a:r>
            <a:endParaRPr lang="en-US" sz="1750" dirty="0"/>
          </a:p>
        </p:txBody>
      </p:sp>
      <p:pic>
        <p:nvPicPr>
          <p:cNvPr id="7" name="Image 2" descr="preencoded.png"/>
          <p:cNvPicPr>
            <a:picLocks noChangeAspect="1"/>
          </p:cNvPicPr>
          <p:nvPr/>
        </p:nvPicPr>
        <p:blipFill>
          <a:blip r:embed="rId5"/>
          <a:stretch>
            <a:fillRect/>
          </a:stretch>
        </p:blipFill>
        <p:spPr>
          <a:xfrm>
            <a:off x="10228421" y="2288977"/>
            <a:ext cx="566976" cy="566976"/>
          </a:xfrm>
          <a:prstGeom prst="rect">
            <a:avLst/>
          </a:prstGeom>
        </p:spPr>
      </p:pic>
      <p:sp>
        <p:nvSpPr>
          <p:cNvPr id="8" name="Text 3"/>
          <p:cNvSpPr/>
          <p:nvPr/>
        </p:nvSpPr>
        <p:spPr>
          <a:xfrm>
            <a:off x="10228421" y="30827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Computer</a:t>
            </a:r>
            <a:endParaRPr lang="en-US" sz="2200" dirty="0"/>
          </a:p>
        </p:txBody>
      </p:sp>
      <p:sp>
        <p:nvSpPr>
          <p:cNvPr id="9" name="Text 4"/>
          <p:cNvSpPr/>
          <p:nvPr/>
        </p:nvSpPr>
        <p:spPr>
          <a:xfrm>
            <a:off x="10228421" y="3573185"/>
            <a:ext cx="3608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Enhances processing capabilities for complex computations.</a:t>
            </a:r>
            <a:endParaRPr lang="en-US" sz="1750" dirty="0"/>
          </a:p>
        </p:txBody>
      </p:sp>
      <p:pic>
        <p:nvPicPr>
          <p:cNvPr id="10" name="Image 3" descr="preencoded.png"/>
          <p:cNvPicPr>
            <a:picLocks noChangeAspect="1"/>
          </p:cNvPicPr>
          <p:nvPr/>
        </p:nvPicPr>
        <p:blipFill>
          <a:blip r:embed="rId6"/>
          <a:stretch>
            <a:fillRect/>
          </a:stretch>
        </p:blipFill>
        <p:spPr>
          <a:xfrm>
            <a:off x="6280190" y="4979432"/>
            <a:ext cx="566976" cy="566976"/>
          </a:xfrm>
          <a:prstGeom prst="rect">
            <a:avLst/>
          </a:prstGeom>
        </p:spPr>
      </p:pic>
      <p:sp>
        <p:nvSpPr>
          <p:cNvPr id="11" name="Text 5"/>
          <p:cNvSpPr/>
          <p:nvPr/>
        </p:nvSpPr>
        <p:spPr>
          <a:xfrm>
            <a:off x="6280190" y="577322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Camera</a:t>
            </a:r>
            <a:endParaRPr lang="en-US" sz="2200" dirty="0"/>
          </a:p>
        </p:txBody>
      </p:sp>
      <p:sp>
        <p:nvSpPr>
          <p:cNvPr id="12" name="Text 6"/>
          <p:cNvSpPr/>
          <p:nvPr/>
        </p:nvSpPr>
        <p:spPr>
          <a:xfrm>
            <a:off x="6280190" y="6263640"/>
            <a:ext cx="360807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Captures video footage for processing and analysis.</a:t>
            </a:r>
            <a:endParaRPr lang="en-US" sz="1750" dirty="0"/>
          </a:p>
        </p:txBody>
      </p:sp>
      <p:pic>
        <p:nvPicPr>
          <p:cNvPr id="13" name="Image 4" descr="preencoded.png"/>
          <p:cNvPicPr>
            <a:picLocks noChangeAspect="1"/>
          </p:cNvPicPr>
          <p:nvPr/>
        </p:nvPicPr>
        <p:blipFill>
          <a:blip r:embed="rId7"/>
          <a:stretch>
            <a:fillRect/>
          </a:stretch>
        </p:blipFill>
        <p:spPr>
          <a:xfrm>
            <a:off x="10228421" y="4979432"/>
            <a:ext cx="566976" cy="566976"/>
          </a:xfrm>
          <a:prstGeom prst="rect">
            <a:avLst/>
          </a:prstGeom>
        </p:spPr>
      </p:pic>
      <p:sp>
        <p:nvSpPr>
          <p:cNvPr id="14" name="Text 7"/>
          <p:cNvSpPr/>
          <p:nvPr/>
        </p:nvSpPr>
        <p:spPr>
          <a:xfrm>
            <a:off x="10228421" y="577322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TensorFlow</a:t>
            </a:r>
            <a:endParaRPr lang="en-US" sz="2200" dirty="0"/>
          </a:p>
        </p:txBody>
      </p:sp>
      <p:sp>
        <p:nvSpPr>
          <p:cNvPr id="15" name="Text 8"/>
          <p:cNvSpPr/>
          <p:nvPr/>
        </p:nvSpPr>
        <p:spPr>
          <a:xfrm>
            <a:off x="10228421" y="6263640"/>
            <a:ext cx="3608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Deep learning framework for model training and evaluation.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مخصص</PresentationFormat>
  <Paragraphs>0</Paragraphs>
  <Slides>15</Slides>
  <Notes>15</Notes>
  <HiddenSlides>0</HiddenSlides>
  <MMClips>0</MMClips>
  <ScaleCrop>false</ScaleCrop>
  <HeadingPairs>
    <vt:vector size="4" baseType="variant">
      <vt:variant>
        <vt:lpstr>نسق</vt:lpstr>
      </vt:variant>
      <vt:variant>
        <vt:i4>1</vt:i4>
      </vt:variant>
      <vt:variant>
        <vt:lpstr>عناوين الشرائح</vt:lpstr>
      </vt:variant>
      <vt:variant>
        <vt:i4>15</vt:i4>
      </vt:variant>
    </vt:vector>
  </HeadingPairs>
  <TitlesOfParts>
    <vt:vector size="16" baseType="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عبدالرحمن عبدالعزيز المديميغ</cp:lastModifiedBy>
  <cp:revision>7</cp:revision>
  <dcterms:created xsi:type="dcterms:W3CDTF">2024-11-30T14:28:58Z</dcterms:created>
  <dcterms:modified xsi:type="dcterms:W3CDTF">2024-12-02T08:20:12Z</dcterms:modified>
</cp:coreProperties>
</file>